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8"/>
  </p:notesMasterIdLst>
  <p:sldIdLst>
    <p:sldId id="256" r:id="rId2"/>
    <p:sldId id="411" r:id="rId3"/>
    <p:sldId id="412" r:id="rId4"/>
    <p:sldId id="413" r:id="rId5"/>
    <p:sldId id="399" r:id="rId6"/>
    <p:sldId id="400" r:id="rId7"/>
    <p:sldId id="258" r:id="rId8"/>
    <p:sldId id="409" r:id="rId9"/>
    <p:sldId id="259" r:id="rId10"/>
    <p:sldId id="260" r:id="rId11"/>
    <p:sldId id="261" r:id="rId12"/>
    <p:sldId id="263" r:id="rId13"/>
    <p:sldId id="292" r:id="rId14"/>
    <p:sldId id="293" r:id="rId15"/>
    <p:sldId id="404" r:id="rId16"/>
    <p:sldId id="264" r:id="rId17"/>
    <p:sldId id="406" r:id="rId18"/>
    <p:sldId id="349" r:id="rId19"/>
    <p:sldId id="294" r:id="rId20"/>
    <p:sldId id="401" r:id="rId21"/>
    <p:sldId id="405" r:id="rId22"/>
    <p:sldId id="271" r:id="rId23"/>
    <p:sldId id="414" r:id="rId24"/>
    <p:sldId id="272" r:id="rId25"/>
    <p:sldId id="397" r:id="rId26"/>
    <p:sldId id="416" r:id="rId27"/>
    <p:sldId id="417" r:id="rId28"/>
    <p:sldId id="418" r:id="rId29"/>
    <p:sldId id="419" r:id="rId30"/>
    <p:sldId id="420" r:id="rId31"/>
    <p:sldId id="396" r:id="rId32"/>
    <p:sldId id="407" r:id="rId33"/>
    <p:sldId id="408" r:id="rId34"/>
    <p:sldId id="338" r:id="rId35"/>
    <p:sldId id="410" r:id="rId36"/>
    <p:sldId id="339" r:id="rId37"/>
    <p:sldId id="273" r:id="rId38"/>
    <p:sldId id="274" r:id="rId39"/>
    <p:sldId id="402" r:id="rId40"/>
    <p:sldId id="350" r:id="rId41"/>
    <p:sldId id="421" r:id="rId42"/>
    <p:sldId id="351" r:id="rId43"/>
    <p:sldId id="352" r:id="rId44"/>
    <p:sldId id="403" r:id="rId45"/>
    <p:sldId id="353" r:id="rId46"/>
    <p:sldId id="422" r:id="rId47"/>
    <p:sldId id="354" r:id="rId48"/>
    <p:sldId id="355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93" r:id="rId63"/>
    <p:sldId id="370" r:id="rId64"/>
    <p:sldId id="423" r:id="rId65"/>
    <p:sldId id="424" r:id="rId66"/>
    <p:sldId id="425" r:id="rId67"/>
    <p:sldId id="371" r:id="rId68"/>
    <p:sldId id="372" r:id="rId69"/>
    <p:sldId id="373" r:id="rId70"/>
    <p:sldId id="426" r:id="rId71"/>
    <p:sldId id="374" r:id="rId72"/>
    <p:sldId id="375" r:id="rId73"/>
    <p:sldId id="376" r:id="rId74"/>
    <p:sldId id="377" r:id="rId75"/>
    <p:sldId id="378" r:id="rId76"/>
    <p:sldId id="398" r:id="rId77"/>
  </p:sldIdLst>
  <p:sldSz cx="9144000" cy="6858000" type="screen4x3"/>
  <p:notesSz cx="6646863" cy="97774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E53"/>
    <a:srgbClr val="00CCFF"/>
    <a:srgbClr val="FF0000"/>
    <a:srgbClr val="00FF99"/>
    <a:srgbClr val="FF6600"/>
    <a:srgbClr val="FFFF66"/>
    <a:srgbClr val="00006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7" autoAdjust="0"/>
    <p:restoredTop sz="85612" autoAdjust="0"/>
  </p:normalViewPr>
  <p:slideViewPr>
    <p:cSldViewPr>
      <p:cViewPr varScale="1">
        <p:scale>
          <a:sx n="63" d="100"/>
          <a:sy n="63" d="100"/>
        </p:scale>
        <p:origin x="7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9475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6537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smtClean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838660E-4F2B-497B-8E64-0B57E28309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12598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8F7C8D8-CBF8-454D-B678-E1AC5CE02B10}" type="slidenum">
              <a:rPr lang="zh-CN" altLang="en-US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33649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146B887-890A-4C58-9D67-EA9E9C6E0226}" type="slidenum">
              <a:rPr lang="zh-CN" altLang="en-US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76899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71E420-E98B-44FB-8A37-2D69A940B1B0}" type="slidenum">
              <a:rPr lang="zh-CN" altLang="en-US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9053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7BE119D-18EA-49EC-97A8-C6E9E11BD339}" type="slidenum">
              <a:rPr lang="zh-CN" altLang="en-US"/>
              <a:pPr>
                <a:spcBef>
                  <a:spcPct val="0"/>
                </a:spcBef>
              </a:pPr>
              <a:t>16</a:t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87646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B684A42-C305-4422-BC45-A1037803D4CE}" type="slidenum">
              <a:rPr lang="zh-CN" altLang="en-US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95795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ECF3586-690B-4F82-B3A8-2E1167CB2ADF}" type="slidenum">
              <a:rPr lang="zh-CN" altLang="en-US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99221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036EA2-2344-431E-AADA-6A6C69D974B0}" type="slidenum">
              <a:rPr lang="zh-CN" altLang="en-US"/>
              <a:pPr>
                <a:spcBef>
                  <a:spcPct val="0"/>
                </a:spcBef>
              </a:pPr>
              <a:t>19</a:t>
            </a:fld>
            <a:endParaRPr lang="en-US" altLang="zh-CN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6582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12BBA39-B628-4017-AB29-7E4C4C579689}" type="slidenum">
              <a:rPr lang="zh-CN" altLang="en-US"/>
              <a:pPr>
                <a:spcBef>
                  <a:spcPct val="0"/>
                </a:spcBef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2768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DED276A-A36A-4A7F-850E-AEE58670E721}" type="slidenum">
              <a:rPr lang="zh-CN" altLang="en-US"/>
              <a:pPr>
                <a:spcBef>
                  <a:spcPct val="0"/>
                </a:spcBef>
              </a:pPr>
              <a:t>22</a:t>
            </a:fld>
            <a:endParaRPr lang="en-US" altLang="zh-CN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09333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F0C3DE7-40DA-4125-AAD6-E8245937064D}" type="slidenum">
              <a:rPr lang="zh-CN" altLang="en-US"/>
              <a:pPr>
                <a:spcBef>
                  <a:spcPct val="0"/>
                </a:spcBef>
              </a:pPr>
              <a:t>24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0060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B48BE4-D97C-4E51-90FE-8327504CC91D}" type="slidenum">
              <a:rPr lang="zh-CN" altLang="en-US"/>
              <a:pPr>
                <a:spcBef>
                  <a:spcPct val="0"/>
                </a:spcBef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69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727E8A5-ABF0-45DE-A25E-8B417DAB987A}" type="slidenum">
              <a:rPr lang="zh-CN" altLang="en-US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916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F5A820-9D6B-4720-99D3-02E7F8EAA28B}" type="slidenum">
              <a:rPr lang="zh-CN" altLang="en-US"/>
              <a:pPr>
                <a:spcBef>
                  <a:spcPct val="0"/>
                </a:spcBef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4383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138846C-854F-4275-919A-98602BA4E8CA}" type="slidenum">
              <a:rPr lang="zh-CN" altLang="en-US"/>
              <a:pPr>
                <a:spcBef>
                  <a:spcPct val="0"/>
                </a:spcBef>
              </a:pPr>
              <a:t>32</a:t>
            </a:fld>
            <a:endParaRPr lang="en-US" altLang="zh-CN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34944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D923993-2329-4794-8EEF-D9604AF5A866}" type="slidenum">
              <a:rPr lang="zh-CN" altLang="en-US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59683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FE5A530-B5BE-4304-B6C2-9EFC85BE7C5F}" type="slidenum">
              <a:rPr lang="zh-CN" altLang="en-US"/>
              <a:pPr>
                <a:spcBef>
                  <a:spcPct val="0"/>
                </a:spcBef>
              </a:pPr>
              <a:t>36</a:t>
            </a:fld>
            <a:endParaRPr lang="en-US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73915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D09C92A-8E3A-4300-A91D-0090C6E9DBFC}" type="slidenum">
              <a:rPr lang="zh-CN" altLang="en-US"/>
              <a:pPr>
                <a:spcBef>
                  <a:spcPct val="0"/>
                </a:spcBef>
              </a:pPr>
              <a:t>37</a:t>
            </a:fld>
            <a:endParaRPr lang="en-US" altLang="zh-CN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29933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A54407B-4613-42FA-B70B-E8ED62E60A00}" type="slidenum">
              <a:rPr lang="zh-CN" altLang="en-US"/>
              <a:pPr>
                <a:spcBef>
                  <a:spcPct val="0"/>
                </a:spcBef>
              </a:pPr>
              <a:t>38</a:t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03958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238671D-9B74-418D-B876-9BF3F53EF328}" type="slidenum">
              <a:rPr lang="zh-CN" altLang="en-US"/>
              <a:pPr>
                <a:spcBef>
                  <a:spcPct val="0"/>
                </a:spcBef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5579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53661A9-F6C4-4058-8D09-A7AE3A1478FD}" type="slidenum">
              <a:rPr lang="zh-CN" altLang="en-US"/>
              <a:pPr>
                <a:spcBef>
                  <a:spcPct val="0"/>
                </a:spcBef>
              </a:pPr>
              <a:t>40</a:t>
            </a:fld>
            <a:endParaRPr lang="en-US" altLang="zh-CN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09327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F01B3F9-33C9-4064-972C-1CFBF37DECC8}" type="slidenum">
              <a:rPr lang="zh-CN" altLang="en-US"/>
              <a:pPr>
                <a:spcBef>
                  <a:spcPct val="0"/>
                </a:spcBef>
              </a:pPr>
              <a:t>42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83424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32822C9-EC70-453C-ADF5-291CE984106B}" type="slidenum">
              <a:rPr lang="zh-CN" altLang="en-US"/>
              <a:pPr>
                <a:spcBef>
                  <a:spcPct val="0"/>
                </a:spcBef>
              </a:pPr>
              <a:t>43</a:t>
            </a:fld>
            <a:endParaRPr lang="en-US" altLang="zh-CN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9280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053339B-1E20-47CE-B91D-6A0BFEFA1E7F}" type="slidenum">
              <a:rPr lang="zh-CN" altLang="en-US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08555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C775189-E1F1-46BE-BA19-36663E1F197B}" type="slidenum">
              <a:rPr lang="zh-CN" altLang="en-US"/>
              <a:pPr>
                <a:spcBef>
                  <a:spcPct val="0"/>
                </a:spcBef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3416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2D51A01-8F99-495B-AC3E-AE5B2CCE07A1}" type="slidenum">
              <a:rPr lang="zh-CN" altLang="en-US"/>
              <a:pPr>
                <a:spcBef>
                  <a:spcPct val="0"/>
                </a:spcBef>
              </a:pPr>
              <a:t>45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排序算法（</a:t>
            </a:r>
            <a:r>
              <a:rPr lang="en-US" altLang="zh-CN" dirty="0" smtClean="0"/>
              <a:t>Depth-</a:t>
            </a:r>
            <a:r>
              <a:rPr lang="en-US" altLang="zh-CN" dirty="0" err="1" smtClean="0"/>
              <a:t>SortingMethod</a:t>
            </a:r>
            <a:r>
              <a:rPr lang="zh-CN" altLang="en-US" dirty="0" smtClean="0"/>
              <a:t>）是介于图像空间消隐算法和景物空间消隐算法之间的一种算法，它在景物空间中预先计算物体上各多边形可见性的优先级，然后再在图像空间中产生消隐图。深度排序算法可分为两步进行：（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）将多边形按深度进行排序：距视点近的优先级高，距视点远的优先级低。（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）由优先级低的多边形开始，逐个对多边形进行扫描转换。</a:t>
            </a: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927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3F0D2F0-322A-4E85-AD3D-2207A689592C}" type="slidenum">
              <a:rPr lang="zh-CN" altLang="en-US"/>
              <a:pPr>
                <a:spcBef>
                  <a:spcPct val="0"/>
                </a:spcBef>
              </a:pPr>
              <a:t>47</a:t>
            </a:fld>
            <a:endParaRPr lang="en-US" altLang="zh-CN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86988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0BFB338-C7B1-4B1A-A7E0-44D1176CCA4E}" type="slidenum">
              <a:rPr lang="zh-CN" altLang="en-US"/>
              <a:pPr>
                <a:spcBef>
                  <a:spcPct val="0"/>
                </a:spcBef>
              </a:pPr>
              <a:t>48</a:t>
            </a:fld>
            <a:endParaRPr lang="en-US" altLang="zh-CN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假定沿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轴的负向进行观察，因而</a:t>
            </a:r>
            <a:r>
              <a:rPr lang="en-US" altLang="zh-CN" dirty="0" smtClean="0"/>
              <a:t>z</a:t>
            </a:r>
            <a:r>
              <a:rPr lang="zh-CN" altLang="en-US" dirty="0" smtClean="0"/>
              <a:t>值大的距观察者近，多边形</a:t>
            </a:r>
            <a:r>
              <a:rPr lang="en-US" altLang="zh-CN" dirty="0" smtClean="0"/>
              <a:t>A</a:t>
            </a:r>
            <a:r>
              <a:rPr lang="zh-CN" altLang="en-US" dirty="0" smtClean="0"/>
              <a:t>上各点</a:t>
            </a:r>
            <a:r>
              <a:rPr lang="en-US" altLang="zh-CN" dirty="0" smtClean="0"/>
              <a:t>z</a:t>
            </a:r>
            <a:r>
              <a:rPr lang="zh-CN" altLang="en-US" dirty="0" smtClean="0"/>
              <a:t>坐标的最小值和最大值分别记作</a:t>
            </a:r>
            <a:r>
              <a:rPr lang="en-US" altLang="zh-CN" dirty="0" err="1" smtClean="0"/>
              <a:t>zmin</a:t>
            </a:r>
            <a:r>
              <a:rPr lang="en-US" altLang="zh-CN" dirty="0" smtClean="0"/>
              <a:t>(A)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zmax</a:t>
            </a:r>
            <a:r>
              <a:rPr lang="en-US" altLang="zh-CN" dirty="0" smtClean="0"/>
              <a:t>(A)</a:t>
            </a:r>
            <a:r>
              <a:rPr lang="zh-CN" altLang="en-US" dirty="0" smtClean="0"/>
              <a:t>。将多边形按深度进行排序的算法步骤为：（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）对场景中的所有多边形按</a:t>
            </a:r>
            <a:r>
              <a:rPr lang="en-US" altLang="zh-CN" dirty="0" err="1" smtClean="0"/>
              <a:t>zmin</a:t>
            </a:r>
            <a:r>
              <a:rPr lang="en-US" altLang="zh-CN" dirty="0" smtClean="0"/>
              <a:t>(</a:t>
            </a:r>
            <a:r>
              <a:rPr lang="zh-CN" altLang="en-US" dirty="0" smtClean="0"/>
              <a:t>多边形</a:t>
            </a:r>
            <a:r>
              <a:rPr lang="en-US" altLang="zh-CN" dirty="0" smtClean="0"/>
              <a:t>)</a:t>
            </a:r>
            <a:r>
              <a:rPr lang="zh-CN" altLang="en-US" dirty="0" smtClean="0"/>
              <a:t>由小到大的顺序存入一个先进先出队列中，记为</a:t>
            </a:r>
            <a:r>
              <a:rPr lang="en-US" altLang="zh-CN" dirty="0" smtClean="0"/>
              <a:t>M</a:t>
            </a:r>
            <a:r>
              <a:rPr lang="zh-CN" altLang="en-US" dirty="0" smtClean="0"/>
              <a:t>，同时初始化一空的先进先出队列</a:t>
            </a:r>
            <a:r>
              <a:rPr lang="en-US" altLang="zh-CN" dirty="0" smtClean="0"/>
              <a:t>N</a:t>
            </a:r>
            <a:r>
              <a:rPr lang="zh-CN" altLang="en-US" dirty="0" smtClean="0"/>
              <a:t>（</a:t>
            </a:r>
            <a:r>
              <a:rPr lang="en-US" altLang="zh-CN" dirty="0" smtClean="0"/>
              <a:t>N</a:t>
            </a:r>
            <a:r>
              <a:rPr lang="zh-CN" altLang="en-US" dirty="0" smtClean="0"/>
              <a:t>中存放已确定优先级的多边形，优先级低的先进，扫描转换时也先处理）。（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）若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中的多边形个数为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，则将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中的多边形直接加入到</a:t>
            </a:r>
            <a:r>
              <a:rPr lang="en-US" altLang="zh-CN" dirty="0" smtClean="0"/>
              <a:t>N</a:t>
            </a:r>
            <a:r>
              <a:rPr lang="zh-CN" altLang="en-US" dirty="0" smtClean="0"/>
              <a:t>中，算法结束；否则按先进先出的原则从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中取出第一个多边形</a:t>
            </a:r>
            <a:r>
              <a:rPr lang="en-US" altLang="zh-CN" dirty="0" smtClean="0"/>
              <a:t>A</a:t>
            </a:r>
            <a:r>
              <a:rPr lang="zh-CN" altLang="en-US" dirty="0" smtClean="0"/>
              <a:t>进行处理（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</a:t>
            </a:r>
            <a:r>
              <a:rPr lang="en-US" altLang="zh-CN" dirty="0" err="1" smtClean="0"/>
              <a:t>zmin</a:t>
            </a:r>
            <a:r>
              <a:rPr lang="zh-CN" altLang="en-US" dirty="0" smtClean="0"/>
              <a:t>值最小的多边形），同时将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从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中删除。（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）从当前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中任意选择一多边形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，对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进行判别。①若对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中任意的</a:t>
            </a:r>
            <a:r>
              <a:rPr lang="en-US" altLang="zh-CN" dirty="0" smtClean="0"/>
              <a:t>B</a:t>
            </a:r>
            <a:r>
              <a:rPr lang="zh-CN" altLang="en-US" dirty="0" smtClean="0"/>
              <a:t>均有</a:t>
            </a:r>
            <a:r>
              <a:rPr lang="en-US" altLang="zh-CN" dirty="0" err="1" smtClean="0"/>
              <a:t>zmin</a:t>
            </a:r>
            <a:r>
              <a:rPr lang="en-US" altLang="zh-CN" dirty="0" smtClean="0"/>
              <a:t>(B)&gt;</a:t>
            </a:r>
            <a:r>
              <a:rPr lang="en-US" altLang="zh-CN" dirty="0" err="1" smtClean="0"/>
              <a:t>zmax</a:t>
            </a:r>
            <a:r>
              <a:rPr lang="en-US" altLang="zh-CN" dirty="0" smtClean="0"/>
              <a:t>(A)</a:t>
            </a:r>
            <a:r>
              <a:rPr lang="zh-CN" altLang="en-US" dirty="0" smtClean="0"/>
              <a:t>，则说明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中所有多边形中深度最深的，它与其它多边形在深度方向上无任何重叠，不会遮挡别的多边形。将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按先进先出原则加入</a:t>
            </a:r>
            <a:r>
              <a:rPr lang="en-US" altLang="zh-CN" dirty="0" smtClean="0"/>
              <a:t>N</a:t>
            </a:r>
            <a:r>
              <a:rPr lang="zh-CN" altLang="en-US" dirty="0" smtClean="0"/>
              <a:t>中，转（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）；否则继续。②否则说明存在某一多边形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有深度重叠，则需要依次进行以下判别：</a:t>
            </a:r>
            <a:r>
              <a:rPr lang="en-US" altLang="zh-CN" dirty="0" smtClean="0"/>
              <a:t>a.</a:t>
            </a:r>
            <a:r>
              <a:rPr lang="zh-CN" altLang="en-US" dirty="0" smtClean="0"/>
              <a:t>判别多边形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xoy</a:t>
            </a:r>
            <a:r>
              <a:rPr lang="zh-CN" altLang="en-US" dirty="0" smtClean="0"/>
              <a:t>平面上投影的包围盒有无重叠，若无重叠，则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在队列中的顺序无关紧要，将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按先进先出原则加入</a:t>
            </a:r>
            <a:r>
              <a:rPr lang="en-US" altLang="zh-CN" dirty="0" smtClean="0"/>
              <a:t>N</a:t>
            </a:r>
            <a:r>
              <a:rPr lang="zh-CN" altLang="en-US" dirty="0" smtClean="0"/>
              <a:t>中，转（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）；否则继续。</a:t>
            </a:r>
            <a:r>
              <a:rPr lang="en-US" altLang="zh-CN" dirty="0" smtClean="0"/>
              <a:t>b.</a:t>
            </a:r>
            <a:r>
              <a:rPr lang="zh-CN" altLang="en-US" dirty="0" smtClean="0"/>
              <a:t>判别平面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是否完全位于</a:t>
            </a:r>
            <a:r>
              <a:rPr lang="en-US" altLang="zh-CN" dirty="0" smtClean="0"/>
              <a:t>B</a:t>
            </a:r>
            <a:r>
              <a:rPr lang="zh-CN" altLang="en-US" dirty="0" smtClean="0"/>
              <a:t>上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的重叠平面之后，若是，将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按先进先出原则加入</a:t>
            </a:r>
            <a:r>
              <a:rPr lang="en-US" altLang="zh-CN" dirty="0" smtClean="0"/>
              <a:t>N</a:t>
            </a:r>
            <a:r>
              <a:rPr lang="zh-CN" altLang="en-US" dirty="0" smtClean="0"/>
              <a:t>中，转（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）；否则继续。</a:t>
            </a:r>
            <a:r>
              <a:rPr lang="en-US" altLang="zh-CN" dirty="0" smtClean="0"/>
              <a:t>c.</a:t>
            </a:r>
            <a:r>
              <a:rPr lang="zh-CN" altLang="en-US" dirty="0" smtClean="0"/>
              <a:t>判别</a:t>
            </a:r>
            <a:r>
              <a:rPr lang="en-US" altLang="zh-CN" dirty="0" smtClean="0"/>
              <a:t>B</a:t>
            </a:r>
            <a:r>
              <a:rPr lang="zh-CN" altLang="en-US" dirty="0" smtClean="0"/>
              <a:t>上平面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的重叠平面是否完全位于</a:t>
            </a:r>
            <a:r>
              <a:rPr lang="en-US" altLang="zh-CN" dirty="0" smtClean="0"/>
              <a:t>A</a:t>
            </a:r>
            <a:r>
              <a:rPr lang="zh-CN" altLang="en-US" dirty="0" smtClean="0"/>
              <a:t>之前，若是，将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按先进先出原则加入</a:t>
            </a:r>
            <a:r>
              <a:rPr lang="en-US" altLang="zh-CN" dirty="0" smtClean="0"/>
              <a:t>N</a:t>
            </a:r>
            <a:r>
              <a:rPr lang="zh-CN" altLang="en-US" dirty="0" smtClean="0"/>
              <a:t>中，转（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）；否则继续。</a:t>
            </a:r>
            <a:r>
              <a:rPr lang="en-US" altLang="zh-CN" dirty="0" smtClean="0"/>
              <a:t>d.</a:t>
            </a:r>
            <a:r>
              <a:rPr lang="zh-CN" altLang="en-US" dirty="0" smtClean="0"/>
              <a:t>判别多边形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xoy</a:t>
            </a:r>
            <a:r>
              <a:rPr lang="zh-CN" altLang="en-US" dirty="0" smtClean="0"/>
              <a:t>平面上的投影有无重叠，若无重叠，则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在队列中的顺序无关紧要，将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按先进先出原则加入</a:t>
            </a:r>
            <a:r>
              <a:rPr lang="en-US" altLang="zh-CN" dirty="0" smtClean="0"/>
              <a:t>N</a:t>
            </a:r>
            <a:r>
              <a:rPr lang="zh-CN" altLang="en-US" dirty="0" smtClean="0"/>
              <a:t>中，转（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）；否则在</a:t>
            </a:r>
            <a:r>
              <a:rPr lang="en-US" altLang="zh-CN" dirty="0" smtClean="0"/>
              <a:t>A</a:t>
            </a:r>
            <a:r>
              <a:rPr lang="zh-CN" altLang="en-US" dirty="0" smtClean="0"/>
              <a:t>与</a:t>
            </a:r>
            <a:r>
              <a:rPr lang="en-US" altLang="zh-CN" dirty="0" smtClean="0"/>
              <a:t>B</a:t>
            </a:r>
            <a:r>
              <a:rPr lang="zh-CN" altLang="en-US" dirty="0" smtClean="0"/>
              <a:t>投影的重叠区域中任取一点，分别计算出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在该点处的</a:t>
            </a:r>
            <a:r>
              <a:rPr lang="en-US" altLang="zh-CN" dirty="0" smtClean="0"/>
              <a:t>z</a:t>
            </a:r>
            <a:r>
              <a:rPr lang="zh-CN" altLang="en-US" dirty="0" smtClean="0"/>
              <a:t>值，若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z</a:t>
            </a:r>
            <a:r>
              <a:rPr lang="zh-CN" altLang="en-US" dirty="0" smtClean="0"/>
              <a:t>值小，说明</a:t>
            </a:r>
            <a:r>
              <a:rPr lang="en-US" altLang="zh-CN" dirty="0" smtClean="0"/>
              <a:t>A</a:t>
            </a:r>
            <a:r>
              <a:rPr lang="zh-CN" altLang="en-US" dirty="0" smtClean="0"/>
              <a:t>距视点远，优先级低，将</a:t>
            </a:r>
            <a:r>
              <a:rPr lang="en-US" altLang="zh-CN" dirty="0" smtClean="0"/>
              <a:t>A</a:t>
            </a:r>
            <a:r>
              <a:rPr lang="zh-CN" altLang="en-US" dirty="0" smtClean="0"/>
              <a:t>按先进先出原则加入</a:t>
            </a:r>
            <a:r>
              <a:rPr lang="en-US" altLang="zh-CN" dirty="0" smtClean="0"/>
              <a:t>N</a:t>
            </a:r>
            <a:r>
              <a:rPr lang="zh-CN" altLang="en-US" dirty="0" smtClean="0"/>
              <a:t>中，转（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）；若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z</a:t>
            </a:r>
            <a:r>
              <a:rPr lang="zh-CN" altLang="en-US" dirty="0" smtClean="0"/>
              <a:t>值大，则交换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的关系，即将</a:t>
            </a:r>
            <a:r>
              <a:rPr lang="en-US" altLang="zh-CN" dirty="0" smtClean="0"/>
              <a:t>B</a:t>
            </a:r>
            <a:r>
              <a:rPr lang="zh-CN" altLang="en-US" dirty="0" smtClean="0"/>
              <a:t>看作是当前处理对象，转（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）进行</a:t>
            </a:r>
            <a:r>
              <a:rPr lang="en-US" altLang="zh-CN" dirty="0" smtClean="0"/>
              <a:t>M</a:t>
            </a:r>
            <a:r>
              <a:rPr lang="zh-CN" altLang="en-US" dirty="0" smtClean="0"/>
              <a:t>中其它多边形的判别。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排序完成后得到队列</a:t>
            </a:r>
            <a:r>
              <a:rPr lang="en-US" altLang="zh-CN" dirty="0" smtClean="0"/>
              <a:t>N</a:t>
            </a:r>
            <a:r>
              <a:rPr lang="zh-CN" altLang="en-US" dirty="0" smtClean="0"/>
              <a:t>，由于</a:t>
            </a:r>
            <a:r>
              <a:rPr lang="en-US" altLang="zh-CN" dirty="0" smtClean="0"/>
              <a:t>N</a:t>
            </a:r>
            <a:r>
              <a:rPr lang="zh-CN" altLang="en-US" dirty="0" smtClean="0"/>
              <a:t>是按优先级由低到高顺序排列的多边形先进先出队列，因此只需从</a:t>
            </a:r>
            <a:r>
              <a:rPr lang="en-US" altLang="zh-CN" dirty="0" smtClean="0"/>
              <a:t>N</a:t>
            </a:r>
            <a:r>
              <a:rPr lang="zh-CN" altLang="en-US" dirty="0" smtClean="0"/>
              <a:t>中逐个取出多边形进行扫描转换即可</a:t>
            </a:r>
          </a:p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7474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2BE8086-DD84-46B8-9773-2D3CB76874C1}" type="slidenum">
              <a:rPr lang="zh-CN" altLang="en-US"/>
              <a:pPr>
                <a:spcBef>
                  <a:spcPct val="0"/>
                </a:spcBef>
              </a:pPr>
              <a:t>49</a:t>
            </a:fld>
            <a:endParaRPr lang="en-US" altLang="zh-CN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49042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19CBB35-859E-4A85-BFCC-2FBE8AC0C8E8}" type="slidenum">
              <a:rPr lang="zh-CN" altLang="en-US"/>
              <a:pPr>
                <a:spcBef>
                  <a:spcPct val="0"/>
                </a:spcBef>
              </a:pPr>
              <a:t>50</a:t>
            </a:fld>
            <a:endParaRPr lang="en-US" altLang="zh-CN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4375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7C47678-FD97-4D78-A9DA-BE4AC4EAA08F}" type="slidenum">
              <a:rPr lang="zh-CN" altLang="en-US"/>
              <a:pPr>
                <a:spcBef>
                  <a:spcPct val="0"/>
                </a:spcBef>
              </a:pPr>
              <a:t>51</a:t>
            </a:fld>
            <a:endParaRPr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70086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E15DDC7-5599-4A4C-A97E-1AE7F2C0D30D}" type="slidenum">
              <a:rPr lang="zh-CN" altLang="en-US"/>
              <a:pPr>
                <a:spcBef>
                  <a:spcPct val="0"/>
                </a:spcBef>
              </a:pPr>
              <a:t>52</a:t>
            </a:fld>
            <a:endParaRPr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03125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1059C77-9C84-4172-AB97-FCA3F6EAB368}" type="slidenum">
              <a:rPr lang="zh-CN" altLang="en-US"/>
              <a:pPr>
                <a:spcBef>
                  <a:spcPct val="0"/>
                </a:spcBef>
              </a:pPr>
              <a:t>53</a:t>
            </a:fld>
            <a:endParaRPr lang="en-US" altLang="zh-CN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74692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2ED091D-164A-42AD-935D-A68ABB3670FF}" type="slidenum">
              <a:rPr lang="zh-CN" altLang="en-US"/>
              <a:pPr>
                <a:spcBef>
                  <a:spcPct val="0"/>
                </a:spcBef>
              </a:pPr>
              <a:t>54</a:t>
            </a:fld>
            <a:endParaRPr lang="en-US" altLang="zh-CN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3778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EF3602-5695-4D41-9F69-0B0218EC93D6}" type="slidenum">
              <a:rPr lang="zh-CN" altLang="en-US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19504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145C9E5-2E1D-4C7B-9B90-7072C431B29E}" type="slidenum">
              <a:rPr lang="zh-CN" altLang="en-US"/>
              <a:pPr>
                <a:spcBef>
                  <a:spcPct val="0"/>
                </a:spcBef>
              </a:pPr>
              <a:t>55</a:t>
            </a:fld>
            <a:endParaRPr lang="en-US" altLang="zh-CN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317899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E3AFFF7-0231-4B98-B43D-CB2A267CE1D7}" type="slidenum">
              <a:rPr lang="zh-CN" altLang="en-US"/>
              <a:pPr>
                <a:spcBef>
                  <a:spcPct val="0"/>
                </a:spcBef>
              </a:pPr>
              <a:t>56</a:t>
            </a:fld>
            <a:endParaRPr lang="en-US" altLang="zh-CN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04488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622F4A-9A51-4528-BBAD-73767A0E6503}" type="slidenum">
              <a:rPr lang="zh-CN" altLang="en-US"/>
              <a:pPr>
                <a:spcBef>
                  <a:spcPct val="0"/>
                </a:spcBef>
              </a:pPr>
              <a:t>57</a:t>
            </a:fld>
            <a:endParaRPr lang="en-US" altLang="zh-CN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03643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E458DB2-2B9C-4D78-A91F-0BB4766A1DED}" type="slidenum">
              <a:rPr lang="zh-CN" altLang="en-US"/>
              <a:pPr>
                <a:spcBef>
                  <a:spcPct val="0"/>
                </a:spcBef>
              </a:pPr>
              <a:t>58</a:t>
            </a:fld>
            <a:endParaRPr lang="en-US" altLang="zh-CN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9073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B1BDEED-5DD4-4676-A945-F2E5C6E8A71C}" type="slidenum">
              <a:rPr lang="zh-CN" altLang="en-US"/>
              <a:pPr>
                <a:spcBef>
                  <a:spcPct val="0"/>
                </a:spcBef>
              </a:pPr>
              <a:t>59</a:t>
            </a:fld>
            <a:endParaRPr lang="en-US" altLang="zh-CN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27027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16E8384-C5CF-40EE-B362-BD67D9340501}" type="slidenum">
              <a:rPr lang="zh-CN" altLang="en-US"/>
              <a:pPr>
                <a:spcBef>
                  <a:spcPct val="0"/>
                </a:spcBef>
              </a:pPr>
              <a:t>60</a:t>
            </a:fld>
            <a:endParaRPr lang="en-US" altLang="zh-CN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29410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F10ED15-AF7C-4F57-833C-F09A21B61654}" type="slidenum">
              <a:rPr lang="zh-CN" altLang="en-US"/>
              <a:pPr>
                <a:spcBef>
                  <a:spcPct val="0"/>
                </a:spcBef>
              </a:pPr>
              <a:t>61</a:t>
            </a:fld>
            <a:endParaRPr lang="en-US" altLang="zh-CN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772482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4E9B9DB-9ABB-4F9D-A9FC-E14C44B63A75}" type="slidenum">
              <a:rPr lang="zh-CN" altLang="en-US"/>
              <a:pPr>
                <a:spcBef>
                  <a:spcPct val="0"/>
                </a:spcBef>
              </a:pPr>
              <a:t>62</a:t>
            </a:fld>
            <a:endParaRPr lang="en-US" altLang="zh-CN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63972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8E09BAE-4C63-47E3-9C16-A8073D41CFD9}" type="slidenum">
              <a:rPr lang="zh-CN" altLang="en-US"/>
              <a:pPr>
                <a:spcBef>
                  <a:spcPct val="0"/>
                </a:spcBef>
              </a:pPr>
              <a:t>63</a:t>
            </a:fld>
            <a:endParaRPr lang="en-US" altLang="zh-CN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15700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2C879E1-760D-4A38-B21F-E5D6A45B664D}" type="slidenum">
              <a:rPr lang="zh-CN" altLang="en-US"/>
              <a:pPr>
                <a:spcBef>
                  <a:spcPct val="0"/>
                </a:spcBef>
              </a:pPr>
              <a:t>64</a:t>
            </a:fld>
            <a:endParaRPr lang="en-US" altLang="zh-CN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01574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AFED450-BBE3-401E-9D41-234C15EA12E9}" type="slidenum">
              <a:rPr lang="zh-CN" altLang="en-US"/>
              <a:pPr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119306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E118117-142D-4B4C-9045-2F8FC4BE6673}" type="slidenum">
              <a:rPr lang="zh-CN" altLang="en-US"/>
              <a:pPr>
                <a:spcBef>
                  <a:spcPct val="0"/>
                </a:spcBef>
              </a:pPr>
              <a:t>65</a:t>
            </a:fld>
            <a:endParaRPr lang="en-US" altLang="zh-CN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47230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81FAAE2-2427-494E-A216-D3061CABBCAC}" type="slidenum">
              <a:rPr lang="zh-CN" altLang="en-US"/>
              <a:pPr>
                <a:spcBef>
                  <a:spcPct val="0"/>
                </a:spcBef>
              </a:pPr>
              <a:t>66</a:t>
            </a:fld>
            <a:endParaRPr lang="en-US" altLang="zh-CN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825680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011626F-67C6-4CA1-B337-65CF6AC160B4}" type="slidenum">
              <a:rPr lang="zh-CN" altLang="en-US"/>
              <a:pPr>
                <a:spcBef>
                  <a:spcPct val="0"/>
                </a:spcBef>
              </a:pPr>
              <a:t>67</a:t>
            </a:fld>
            <a:endParaRPr lang="en-US" altLang="zh-CN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43166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3DB1A1-2D57-4276-B225-286858999C52}" type="slidenum">
              <a:rPr lang="zh-CN" altLang="en-US"/>
              <a:pPr>
                <a:spcBef>
                  <a:spcPct val="0"/>
                </a:spcBef>
              </a:pPr>
              <a:t>68</a:t>
            </a:fld>
            <a:endParaRPr lang="en-US" altLang="zh-CN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044999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73C2CEF-D7AD-462A-908C-02CE7C20C2D7}" type="slidenum">
              <a:rPr lang="zh-CN" altLang="en-US"/>
              <a:pPr>
                <a:spcBef>
                  <a:spcPct val="0"/>
                </a:spcBef>
              </a:pPr>
              <a:t>69</a:t>
            </a:fld>
            <a:endParaRPr lang="en-US" altLang="zh-CN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685180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3DB1A1-2D57-4276-B225-286858999C52}" type="slidenum">
              <a:rPr lang="zh-CN" altLang="en-US"/>
              <a:pPr>
                <a:spcBef>
                  <a:spcPct val="0"/>
                </a:spcBef>
              </a:pPr>
              <a:t>70</a:t>
            </a:fld>
            <a:endParaRPr lang="en-US" altLang="zh-CN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372500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3E5DADA-9566-4834-9AAB-C145D9FA0C7D}" type="slidenum">
              <a:rPr lang="zh-CN" altLang="en-US"/>
              <a:pPr>
                <a:spcBef>
                  <a:spcPct val="0"/>
                </a:spcBef>
              </a:pPr>
              <a:t>71</a:t>
            </a:fld>
            <a:endParaRPr lang="en-US" altLang="zh-CN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389551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A36713-521C-4CC7-8331-F1E01EB51A01}" type="slidenum">
              <a:rPr lang="zh-CN" altLang="en-US"/>
              <a:pPr>
                <a:spcBef>
                  <a:spcPct val="0"/>
                </a:spcBef>
              </a:pPr>
              <a:t>72</a:t>
            </a:fld>
            <a:endParaRPr lang="en-US" altLang="zh-CN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089865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E876BA3-AA5C-491A-886D-4855CDE73353}" type="slidenum">
              <a:rPr lang="zh-CN" altLang="en-US"/>
              <a:pPr>
                <a:spcBef>
                  <a:spcPct val="0"/>
                </a:spcBef>
              </a:pPr>
              <a:t>73</a:t>
            </a:fld>
            <a:endParaRPr lang="en-US" altLang="zh-CN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898121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FD95E9-E5B8-48EA-A2E3-317330891CE5}" type="slidenum">
              <a:rPr lang="zh-CN" altLang="en-US"/>
              <a:pPr>
                <a:spcBef>
                  <a:spcPct val="0"/>
                </a:spcBef>
              </a:pPr>
              <a:t>74</a:t>
            </a:fld>
            <a:endParaRPr lang="en-US" altLang="zh-CN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5213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5801D47-DC18-4DE0-8326-632CADA97342}" type="slidenum">
              <a:rPr lang="zh-CN" altLang="en-US"/>
              <a:pPr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78847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6661EB-7F5A-4CF9-9A89-2934E71B58F8}" type="slidenum">
              <a:rPr lang="zh-CN" altLang="en-US"/>
              <a:pPr>
                <a:spcBef>
                  <a:spcPct val="0"/>
                </a:spcBef>
              </a:pPr>
              <a:t>75</a:t>
            </a:fld>
            <a:endParaRPr lang="en-US" altLang="zh-CN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261037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42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CAF4B97-708E-441B-9861-F0B7D6B9A610}" type="slidenum">
              <a:rPr lang="zh-CN" altLang="en-US"/>
              <a:pPr>
                <a:spcBef>
                  <a:spcPct val="0"/>
                </a:spcBef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57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4DE1905-1A05-422D-B7E0-9E2D9F1A6C93}" type="slidenum">
              <a:rPr lang="zh-CN" altLang="en-US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36467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7CA0E79-9721-45C1-BE89-606EE1FE6AD6}" type="slidenum">
              <a:rPr lang="zh-CN" altLang="en-US"/>
              <a:pPr>
                <a:spcBef>
                  <a:spcPct val="0"/>
                </a:spcBef>
              </a:pPr>
              <a:t>12</a:t>
            </a:fld>
            <a:endParaRPr lang="en-US" altLang="zh-CN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9851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30AB1D3-2141-42D6-8005-7351A3BC5B15}" type="slidenum">
              <a:rPr lang="zh-CN" altLang="en-US"/>
              <a:pPr>
                <a:spcBef>
                  <a:spcPct val="0"/>
                </a:spcBef>
              </a:pPr>
              <a:t>13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8934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10317 w 4917"/>
                <a:gd name="T3" fmla="*/ 0 h 1000"/>
                <a:gd name="T4" fmla="*/ 11487 w 4917"/>
                <a:gd name="T5" fmla="*/ 1169 h 1000"/>
                <a:gd name="T6" fmla="*/ 10319 w 4917"/>
                <a:gd name="T7" fmla="*/ 2337 h 1000"/>
                <a:gd name="T8" fmla="*/ 0 w 4917"/>
                <a:gd name="T9" fmla="*/ 2337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29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29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325E50-C2AB-4241-B95F-9F30D95DEF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614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D6F09-F350-49E6-96DC-E2F5110FAB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9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C5311-0B39-48C3-8EAC-7F82DC4F6A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417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ECCD65-BAAB-4C95-AC15-081DAE1709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037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2E394-0684-4384-8D26-C9F8FDA842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105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19A97-5245-446C-BF4D-B299C788B9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887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9360C-87C4-4F77-8F4E-7FC1C03BBD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49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CC6B8-97D7-4218-88A8-FFF1953FDD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07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E730E-B37D-4BD3-A257-0DE4A5E27F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273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2B593-5A1F-44E4-826B-15F4F28703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51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555BD-3183-417F-998B-9323FAD540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40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A32A-437C-41C0-9808-9003403B05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471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032" name="AutoShape 3"/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33" name="AutoShape 4"/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1333 w 7000"/>
                <a:gd name="T3" fmla="*/ 0 h 1000"/>
                <a:gd name="T4" fmla="*/ 1436 w 7000"/>
                <a:gd name="T5" fmla="*/ 103 h 1000"/>
                <a:gd name="T6" fmla="*/ 1334 w 7000"/>
                <a:gd name="T7" fmla="*/ 205 h 1000"/>
                <a:gd name="T8" fmla="*/ 0 w 7000"/>
                <a:gd name="T9" fmla="*/ 205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Line 5"/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27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2008-10-7</a:t>
            </a:r>
            <a:endParaRPr lang="en-US" altLang="zh-CN"/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CAD&amp;CG国家重点实验室</a:t>
            </a:r>
            <a:endParaRPr lang="en-US" altLang="zh-CN"/>
          </a:p>
        </p:txBody>
      </p:sp>
      <p:sp>
        <p:nvSpPr>
          <p:cNvPr id="1127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smtClean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3E6FF6A-B579-4F8B-9EDC-B34B166F60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png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dam-ent.com/manuals/cookbook/depthalpha/z_vs_a_zcolor.av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://www.dam-ent.com/manuals/cookbook/depthalpha/z_vs_a_zbuf.avi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9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10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Martin_Newell_(computer_scientist)" TargetMode="External"/><Relationship Id="rId3" Type="http://schemas.openxmlformats.org/officeDocument/2006/relationships/slide" Target="slide50.xml"/><Relationship Id="rId7" Type="http://schemas.openxmlformats.org/officeDocument/2006/relationships/slide" Target="slide5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2.xml"/><Relationship Id="rId4" Type="http://schemas.openxmlformats.org/officeDocument/2006/relationships/slide" Target="slide51.xml"/><Relationship Id="rId9" Type="http://schemas.openxmlformats.org/officeDocument/2006/relationships/hyperlink" Target="http://en.wikipedia.org/wiki/Dick_Newe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oleObject" Target="../embeddings/oleObject11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7.png"/><Relationship Id="rId4" Type="http://schemas.openxmlformats.org/officeDocument/2006/relationships/oleObject" Target="../embeddings/oleObject12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Henry_Fuch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oleObject" Target="../embeddings/oleObject14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2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University_of_Utah" TargetMode="External"/><Relationship Id="rId13" Type="http://schemas.openxmlformats.org/officeDocument/2006/relationships/hyperlink" Target="http://en.wikipedia.org/wiki/SIGGRAPH" TargetMode="External"/><Relationship Id="rId3" Type="http://schemas.openxmlformats.org/officeDocument/2006/relationships/hyperlink" Target="http://en.wikipedia.org/wiki/Computer_Science" TargetMode="External"/><Relationship Id="rId7" Type="http://schemas.openxmlformats.org/officeDocument/2006/relationships/hyperlink" Target="http://en.wikipedia.org/wiki/Algorithm" TargetMode="External"/><Relationship Id="rId12" Type="http://schemas.openxmlformats.org/officeDocument/2006/relationships/hyperlink" Target="http://en.wikipedia.org/wiki/Association_for_Computing_Machinery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Rendering" TargetMode="External"/><Relationship Id="rId11" Type="http://schemas.openxmlformats.org/officeDocument/2006/relationships/hyperlink" Target="http://en.wikipedia.org/wiki/American_Academy_of_Arts_and_Sciences" TargetMode="External"/><Relationship Id="rId5" Type="http://schemas.openxmlformats.org/officeDocument/2006/relationships/hyperlink" Target="http://en.wikipedia.org/wiki/Computer_graphics" TargetMode="External"/><Relationship Id="rId15" Type="http://schemas.openxmlformats.org/officeDocument/2006/relationships/image" Target="../media/image54.png"/><Relationship Id="rId10" Type="http://schemas.openxmlformats.org/officeDocument/2006/relationships/hyperlink" Target="http://en.wikipedia.org/wiki/Fellow" TargetMode="External"/><Relationship Id="rId4" Type="http://schemas.openxmlformats.org/officeDocument/2006/relationships/hyperlink" Target="http://en.wikipedia.org/wiki/University_of_North_Carolina_at_Chapel_Hill" TargetMode="External"/><Relationship Id="rId9" Type="http://schemas.openxmlformats.org/officeDocument/2006/relationships/hyperlink" Target="http://en.wikipedia.org/wiki/National_Academy_of_Engineering" TargetMode="External"/><Relationship Id="rId14" Type="http://schemas.openxmlformats.org/officeDocument/2006/relationships/hyperlink" Target="http://en.wikipedia.org/w/index.php?title=National_Computer_Graphics_Association&amp;action=edit&amp;redlink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/>
              <a:t>Hidden Surface Removal </a:t>
            </a:r>
            <a:br>
              <a:rPr lang="en-US" altLang="zh-CN" sz="4000" dirty="0" smtClean="0"/>
            </a:br>
            <a:r>
              <a:rPr lang="en-US" altLang="zh-CN" sz="2400" dirty="0" smtClean="0"/>
              <a:t>(</a:t>
            </a:r>
            <a:r>
              <a:rPr lang="zh-CN" altLang="en-US" sz="2400" dirty="0" smtClean="0"/>
              <a:t>隐藏面消除</a:t>
            </a:r>
            <a:r>
              <a:rPr lang="en-US" altLang="zh-CN" sz="2400" dirty="0" smtClean="0"/>
              <a:t>)</a:t>
            </a:r>
            <a:br>
              <a:rPr lang="en-US" altLang="zh-CN" sz="2400" dirty="0" smtClean="0"/>
            </a:br>
            <a:r>
              <a:rPr lang="en-US" altLang="zh-CN" sz="2400" dirty="0" smtClean="0"/>
              <a:t>(</a:t>
            </a:r>
            <a:r>
              <a:rPr lang="zh-CN" altLang="en-US" sz="2400" dirty="0" smtClean="0"/>
              <a:t>第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部分</a:t>
            </a:r>
            <a:r>
              <a:rPr lang="en-US" altLang="zh-CN" sz="2400" dirty="0" smtClean="0"/>
              <a:t>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42988" y="3786188"/>
            <a:ext cx="7005637" cy="1676400"/>
          </a:xfrm>
        </p:spPr>
        <p:txBody>
          <a:bodyPr/>
          <a:lstStyle/>
          <a:p>
            <a:pPr algn="ctr" eaLnBrk="1" hangingPunct="1"/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F1872D-703A-46A9-95E5-882BBD6EE0AB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Removal: efficiency &amp; rendering quality (</a:t>
            </a:r>
            <a:r>
              <a:rPr lang="zh-CN" altLang="en-US" sz="3600" smtClean="0"/>
              <a:t>消隐：绘制质量与效率</a:t>
            </a:r>
            <a:r>
              <a:rPr lang="en-US" altLang="zh-CN" sz="3600" smtClean="0"/>
              <a:t>)</a:t>
            </a:r>
            <a:endParaRPr lang="zh-CN" altLang="en-US" sz="360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285875"/>
            <a:ext cx="8034338" cy="459105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zh-CN" smtClean="0"/>
              <a:t>Trade-off </a:t>
            </a:r>
            <a:r>
              <a:rPr lang="zh-CN" altLang="en-US" smtClean="0"/>
              <a:t>：</a:t>
            </a:r>
            <a:r>
              <a:rPr lang="en-US" altLang="zh-CN" smtClean="0"/>
              <a:t>efficiency &amp; rendering quality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b="1" smtClean="0"/>
              <a:t>Realtime simulation(</a:t>
            </a:r>
            <a:r>
              <a:rPr lang="zh-CN" altLang="en-US" b="1" smtClean="0"/>
              <a:t>实时仿真</a:t>
            </a:r>
            <a:r>
              <a:rPr lang="en-US" altLang="zh-CN" b="1" smtClean="0"/>
              <a:t>): </a:t>
            </a:r>
            <a:r>
              <a:rPr lang="en-US" altLang="zh-CN" smtClean="0"/>
              <a:t>efficiency is the first (</a:t>
            </a:r>
            <a:r>
              <a:rPr lang="zh-CN" altLang="en-US" smtClean="0"/>
              <a:t>效率优先</a:t>
            </a:r>
            <a:r>
              <a:rPr lang="en-US" altLang="zh-CN" smtClean="0"/>
              <a:t>)</a:t>
            </a:r>
            <a:endParaRPr lang="zh-CN" altLang="en-US" smtClean="0"/>
          </a:p>
          <a:p>
            <a:pPr lvl="1" eaLnBrk="1" hangingPunct="1">
              <a:spcBef>
                <a:spcPct val="40000"/>
              </a:spcBef>
            </a:pPr>
            <a:r>
              <a:rPr lang="en-US" altLang="zh-CN" b="1" smtClean="0"/>
              <a:t>Photorealistic rendering(</a:t>
            </a:r>
            <a:r>
              <a:rPr lang="zh-CN" altLang="en-US" b="1" smtClean="0"/>
              <a:t>真实感绘制</a:t>
            </a:r>
            <a:r>
              <a:rPr lang="en-US" altLang="zh-CN" b="1" smtClean="0"/>
              <a:t>): </a:t>
            </a:r>
            <a:r>
              <a:rPr lang="en-US" altLang="zh-CN" smtClean="0"/>
              <a:t> quality is more important(</a:t>
            </a:r>
            <a:r>
              <a:rPr lang="zh-CN" altLang="en-US" smtClean="0"/>
              <a:t>质量优先</a:t>
            </a:r>
            <a:r>
              <a:rPr lang="en-US" altLang="zh-CN" smtClean="0"/>
              <a:t>)</a:t>
            </a:r>
            <a:r>
              <a:rPr lang="zh-CN" altLang="en-US" smtClean="0"/>
              <a:t> </a:t>
            </a: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4000500"/>
            <a:ext cx="4700588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4071938"/>
            <a:ext cx="2503487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9A0DFE-727B-461E-B4EE-8B4E7B958C20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HSR:sorting &amp; coherence (</a:t>
            </a:r>
            <a:r>
              <a:rPr lang="zh-CN" altLang="en-US" sz="2800" smtClean="0"/>
              <a:t>排序与连惯性</a:t>
            </a:r>
            <a:r>
              <a:rPr lang="en-US" altLang="zh-CN" sz="3600" smtClean="0"/>
              <a:t>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Object sorting(</a:t>
            </a:r>
            <a:r>
              <a:rPr lang="zh-CN" altLang="en-US" b="1" smtClean="0"/>
              <a:t>排序</a:t>
            </a:r>
            <a:r>
              <a:rPr lang="en-US" altLang="zh-CN" b="1" smtClean="0"/>
              <a:t>)</a:t>
            </a:r>
            <a:r>
              <a:rPr lang="zh-CN" altLang="en-US" smtClean="0"/>
              <a:t>：</a:t>
            </a:r>
            <a:r>
              <a:rPr lang="en-US" altLang="zh-CN" smtClean="0"/>
              <a:t>sort the objects in the scene according to their distance to the viewpoint. </a:t>
            </a:r>
            <a:endParaRPr lang="zh-CN" altLang="en-US" smtClean="0"/>
          </a:p>
          <a:p>
            <a:pPr eaLnBrk="1" hangingPunct="1"/>
            <a:r>
              <a:rPr lang="en-US" altLang="zh-CN" b="1" smtClean="0"/>
              <a:t>Coherence</a:t>
            </a:r>
            <a:r>
              <a:rPr lang="en-US" altLang="zh-CN" smtClean="0"/>
              <a:t>(</a:t>
            </a:r>
            <a:r>
              <a:rPr lang="zh-CN" altLang="en-US" b="1" smtClean="0"/>
              <a:t>连贯性</a:t>
            </a:r>
            <a:r>
              <a:rPr lang="en-US" altLang="zh-CN" smtClean="0"/>
              <a:t>)</a:t>
            </a:r>
            <a:r>
              <a:rPr lang="zh-CN" altLang="en-US" smtClean="0"/>
              <a:t>：</a:t>
            </a:r>
            <a:r>
              <a:rPr lang="en-US" altLang="zh-CN" smtClean="0"/>
              <a:t>pixels in a region usually exhibit similarity</a:t>
            </a:r>
            <a:endParaRPr lang="zh-CN" altLang="en-US" smtClean="0"/>
          </a:p>
          <a:p>
            <a:pPr eaLnBrk="1" hangingPunct="1"/>
            <a:r>
              <a:rPr lang="en-US" altLang="zh-CN" smtClean="0"/>
              <a:t>Efficiency of HSR usually </a:t>
            </a:r>
            <a:r>
              <a:rPr lang="en-US" altLang="zh-CN" b="1" smtClean="0"/>
              <a:t>depends on sorting </a:t>
            </a:r>
            <a:r>
              <a:rPr lang="en-US" altLang="zh-CN" smtClean="0"/>
              <a:t>efficiency and </a:t>
            </a:r>
            <a:r>
              <a:rPr lang="en-US" altLang="zh-CN" b="1" smtClean="0"/>
              <a:t>coherence </a:t>
            </a:r>
            <a:r>
              <a:rPr lang="en-US" altLang="zh-CN" smtClean="0"/>
              <a:t>use(</a:t>
            </a:r>
            <a:r>
              <a:rPr lang="zh-CN" altLang="en-US" b="1" smtClean="0"/>
              <a:t>两者决定了消隐的效率</a:t>
            </a:r>
            <a:r>
              <a:rPr lang="en-US" altLang="zh-CN" smtClean="0"/>
              <a:t>).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4ADF19-08CF-4256-9F75-59BA9650F7B0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4984750" y="5589588"/>
            <a:ext cx="2900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面消隐：输出着色图</a:t>
            </a:r>
            <a:endParaRPr lang="en-US" altLang="zh-CN" sz="2000"/>
          </a:p>
        </p:txBody>
      </p:sp>
      <p:sp>
        <p:nvSpPr>
          <p:cNvPr id="2355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Classification</a:t>
            </a:r>
            <a:r>
              <a:rPr lang="zh-CN" altLang="en-US" smtClean="0"/>
              <a:t>－按输出形式分类</a:t>
            </a:r>
          </a:p>
        </p:txBody>
      </p:sp>
      <p:sp>
        <p:nvSpPr>
          <p:cNvPr id="23557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609600" y="1557338"/>
            <a:ext cx="7924800" cy="4462462"/>
          </a:xfrm>
        </p:spPr>
        <p:txBody>
          <a:bodyPr/>
          <a:lstStyle/>
          <a:p>
            <a:pPr eaLnBrk="1" hangingPunct="1"/>
            <a:r>
              <a:rPr lang="en-US" altLang="zh-CN" smtClean="0"/>
              <a:t>Hidden line/surface removal </a:t>
            </a:r>
            <a:endParaRPr lang="zh-CN" altLang="en-US" smtClean="0"/>
          </a:p>
        </p:txBody>
      </p:sp>
      <p:graphicFrame>
        <p:nvGraphicFramePr>
          <p:cNvPr id="1843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116013" y="2349500"/>
          <a:ext cx="2705100" cy="324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位图图像" r:id="rId4" imgW="5971429" imgH="7152381" progId="Paint.Picture">
                  <p:embed/>
                </p:oleObj>
              </mc:Choice>
              <mc:Fallback>
                <p:oleObj name="位图图像" r:id="rId4" imgW="5971429" imgH="7152381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2705100" cy="324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076825" y="2349500"/>
          <a:ext cx="2671763" cy="324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位图图像" r:id="rId6" imgW="5942857" imgH="7209524" progId="Paint.Picture">
                  <p:embed/>
                </p:oleObj>
              </mc:Choice>
              <mc:Fallback>
                <p:oleObj name="位图图像" r:id="rId6" imgW="5942857" imgH="7209524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349500"/>
                        <a:ext cx="2671763" cy="324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Text Box 10"/>
          <p:cNvSpPr txBox="1">
            <a:spLocks noChangeArrowheads="1"/>
          </p:cNvSpPr>
          <p:nvPr/>
        </p:nvSpPr>
        <p:spPr bwMode="auto">
          <a:xfrm>
            <a:off x="1166813" y="5810250"/>
            <a:ext cx="26844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1042988" y="5595938"/>
            <a:ext cx="2900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Hidden line removal</a:t>
            </a:r>
            <a:r>
              <a:rPr lang="zh-CN" altLang="en-US" sz="2000"/>
              <a:t>：输出线框图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5" grpId="0"/>
      <p:bldP spid="184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3DEA88-AB5F-4ECC-B1AD-494F0C66C997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Classification: </a:t>
            </a:r>
            <a:r>
              <a:rPr lang="zh-CN" altLang="en-US" sz="4000" smtClean="0"/>
              <a:t>按消隐空间分类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Hidden surface removal in image space (</a:t>
            </a:r>
            <a:r>
              <a:rPr lang="zh-CN" altLang="en-US" smtClean="0"/>
              <a:t>图像空间消隐</a:t>
            </a:r>
            <a:r>
              <a:rPr lang="en-US" altLang="zh-CN" smtClean="0"/>
              <a:t>)</a:t>
            </a:r>
            <a:endParaRPr lang="zh-CN" altLang="en-US" smtClean="0"/>
          </a:p>
          <a:p>
            <a:pPr eaLnBrk="1" hangingPunct="1"/>
            <a:r>
              <a:rPr lang="en-US" altLang="zh-CN" smtClean="0"/>
              <a:t>Hidden surface removal in object space (</a:t>
            </a:r>
            <a:r>
              <a:rPr lang="zh-CN" altLang="en-US" smtClean="0"/>
              <a:t>景物空间消隐</a:t>
            </a:r>
            <a:r>
              <a:rPr lang="en-US" altLang="zh-CN" smtClean="0"/>
              <a:t>/</a:t>
            </a:r>
            <a:r>
              <a:rPr lang="zh-CN" altLang="en-US" smtClean="0"/>
              <a:t>对象空间消隐</a:t>
            </a:r>
            <a:r>
              <a:rPr lang="en-US" altLang="zh-CN" smtClean="0"/>
              <a:t>)</a:t>
            </a:r>
            <a:endParaRPr lang="zh-CN" altLang="en-US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3929063"/>
            <a:ext cx="214312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3929063"/>
            <a:ext cx="2728913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494E8E-B2E6-4125-B1DD-42C65C493328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Framework of HSR </a:t>
            </a:r>
            <a:r>
              <a:rPr lang="en-US" altLang="zh-CN" sz="3600" smtClean="0">
                <a:solidFill>
                  <a:srgbClr val="FFFF00"/>
                </a:solidFill>
              </a:rPr>
              <a:t>in image space</a:t>
            </a:r>
            <a:endParaRPr lang="zh-CN" altLang="en-US" smtClean="0">
              <a:solidFill>
                <a:srgbClr val="FFFF00"/>
              </a:solidFill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2875"/>
            <a:ext cx="7924800" cy="47529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/>
              <a:t>for(Each pixel in the image)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/>
              <a:t>	  connect </a:t>
            </a:r>
            <a:r>
              <a:rPr lang="en-US" altLang="zh-CN" sz="2800" b="1" smtClean="0">
                <a:solidFill>
                  <a:srgbClr val="FF0000"/>
                </a:solidFill>
              </a:rPr>
              <a:t>the pixel </a:t>
            </a:r>
            <a:r>
              <a:rPr lang="en-US" altLang="zh-CN" sz="2800" smtClean="0"/>
              <a:t>and </a:t>
            </a:r>
            <a:r>
              <a:rPr lang="en-US" altLang="zh-CN" sz="2800" smtClean="0">
                <a:solidFill>
                  <a:srgbClr val="FF0000"/>
                </a:solidFill>
              </a:rPr>
              <a:t>the viewpoint</a:t>
            </a:r>
            <a:r>
              <a:rPr lang="zh-CN" altLang="en-US" sz="2800" smtClean="0"/>
              <a:t>			</a:t>
            </a:r>
            <a:r>
              <a:rPr lang="en-US" altLang="zh-CN" sz="2800" smtClean="0"/>
              <a:t>find the nearest object</a:t>
            </a:r>
            <a:r>
              <a:rPr lang="zh-CN" altLang="en-US" sz="2800" smtClean="0"/>
              <a:t>；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smtClean="0"/>
              <a:t>	  </a:t>
            </a:r>
            <a:r>
              <a:rPr lang="en-US" altLang="zh-CN" sz="2800" smtClean="0"/>
              <a:t>compute the color for the pixel</a:t>
            </a:r>
            <a:r>
              <a:rPr lang="zh-CN" altLang="en-US" sz="2800" smtClean="0"/>
              <a:t>；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/>
              <a:t>}</a:t>
            </a:r>
            <a:r>
              <a:rPr lang="zh-CN" altLang="en-US" sz="2800" smtClean="0"/>
              <a:t> </a:t>
            </a:r>
          </a:p>
        </p:txBody>
      </p:sp>
      <p:graphicFrame>
        <p:nvGraphicFramePr>
          <p:cNvPr id="27653" name="Object 3"/>
          <p:cNvGraphicFramePr>
            <a:graphicFrameLocks noChangeAspect="1"/>
          </p:cNvGraphicFramePr>
          <p:nvPr/>
        </p:nvGraphicFramePr>
        <p:xfrm>
          <a:off x="4071938" y="3382963"/>
          <a:ext cx="4225925" cy="276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BMP 图像" r:id="rId4" imgW="9535856" imgH="6230220" progId="Paint.Picture">
                  <p:embed/>
                </p:oleObj>
              </mc:Choice>
              <mc:Fallback>
                <p:oleObj name="BMP 图像" r:id="rId4" imgW="9535856" imgH="623022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8" y="3382963"/>
                        <a:ext cx="4225925" cy="276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70231B-7851-4BA0-B5C1-DE9DAA57B970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Features (</a:t>
            </a:r>
            <a:r>
              <a:rPr lang="zh-CN" altLang="en-US" smtClean="0"/>
              <a:t>图象空间算法特点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2875"/>
            <a:ext cx="7924800" cy="4752975"/>
          </a:xfrm>
        </p:spPr>
        <p:txBody>
          <a:bodyPr/>
          <a:lstStyle/>
          <a:p>
            <a:pPr eaLnBrk="1" hangingPunct="1"/>
            <a:r>
              <a:rPr lang="en-US" altLang="zh-CN" smtClean="0"/>
              <a:t>The image is constrained by resolution of the display devices</a:t>
            </a:r>
            <a:r>
              <a:rPr lang="zh-CN" altLang="en-US" smtClean="0"/>
              <a:t> </a:t>
            </a:r>
            <a:r>
              <a:rPr lang="en-US" altLang="zh-CN" smtClean="0"/>
              <a:t>(</a:t>
            </a:r>
            <a:r>
              <a:rPr lang="zh-CN" altLang="en-US" smtClean="0"/>
              <a:t>受分辨率限制</a:t>
            </a:r>
            <a:r>
              <a:rPr lang="en-US" altLang="zh-CN" smtClean="0"/>
              <a:t>)</a:t>
            </a:r>
            <a:endParaRPr lang="zh-CN" altLang="en-US" smtClean="0"/>
          </a:p>
          <a:p>
            <a:pPr eaLnBrk="1" hangingPunct="1"/>
            <a:r>
              <a:rPr lang="en-US" altLang="zh-CN" smtClean="0"/>
              <a:t>Complexity O(nN)</a:t>
            </a:r>
            <a:r>
              <a:rPr lang="zh-CN" altLang="en-US" smtClean="0"/>
              <a:t>：</a:t>
            </a:r>
            <a:endParaRPr lang="en-US" altLang="zh-CN" smtClean="0"/>
          </a:p>
          <a:p>
            <a:pPr lvl="1" eaLnBrk="1" hangingPunct="1"/>
            <a:r>
              <a:rPr lang="en-US" altLang="zh-CN" smtClean="0"/>
              <a:t>Objects should be sorted for each pixel (use coherence!</a:t>
            </a:r>
            <a:r>
              <a:rPr lang="zh-CN" altLang="en-US" smtClean="0"/>
              <a:t>每个象素都需对物体排序</a:t>
            </a:r>
            <a:r>
              <a:rPr lang="en-US" altLang="zh-CN" smtClean="0"/>
              <a:t>)</a:t>
            </a:r>
          </a:p>
          <a:p>
            <a:pPr lvl="1" eaLnBrk="1" hangingPunct="1"/>
            <a:r>
              <a:rPr lang="en-US" altLang="zh-CN" smtClean="0"/>
              <a:t>n: the number of primitives (polygons)</a:t>
            </a:r>
          </a:p>
          <a:p>
            <a:pPr lvl="1" eaLnBrk="1" hangingPunct="1"/>
            <a:r>
              <a:rPr lang="en-US" altLang="zh-CN" smtClean="0"/>
              <a:t>N: the number of pixels</a:t>
            </a:r>
            <a:endParaRPr lang="zh-CN" altLang="en-US" smtClean="0"/>
          </a:p>
          <a:p>
            <a:pPr eaLnBrk="1" hangingPunct="1"/>
            <a:r>
              <a:rPr lang="en-US" altLang="zh-CN" smtClean="0"/>
              <a:t>Algorithms</a:t>
            </a:r>
            <a:r>
              <a:rPr lang="zh-CN" altLang="en-US" smtClean="0"/>
              <a:t>：</a:t>
            </a:r>
            <a:r>
              <a:rPr lang="en-US" altLang="zh-CN" smtClean="0"/>
              <a:t>z-buffer, scan line algorithm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CF013C-0BF9-4ADD-B7D7-C885DB2BAB6C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Framework of HSR</a:t>
            </a:r>
            <a:r>
              <a:rPr lang="zh-CN" altLang="en-US" sz="3600" smtClean="0"/>
              <a:t> </a:t>
            </a:r>
            <a:r>
              <a:rPr lang="en-US" altLang="zh-CN" sz="3600" smtClean="0">
                <a:solidFill>
                  <a:srgbClr val="FFFF00"/>
                </a:solidFill>
              </a:rPr>
              <a:t>in object space</a:t>
            </a:r>
            <a:endParaRPr lang="zh-CN" altLang="en-US" sz="3600" smtClean="0">
              <a:solidFill>
                <a:srgbClr val="FFFF00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484313"/>
            <a:ext cx="8034337" cy="460851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/>
              <a:t>for(each object in world coordinate space)  {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/>
              <a:t>1.  determine its portion which does not  occluded by the 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/>
              <a:t>              others (</a:t>
            </a:r>
            <a:r>
              <a:rPr lang="zh-CN" altLang="en-US" sz="2400" dirty="0" smtClean="0"/>
              <a:t>确定未被遮挡的部分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；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 startAt="2"/>
              <a:defRPr/>
            </a:pPr>
            <a:r>
              <a:rPr lang="en-US" altLang="zh-CN" sz="2400" dirty="0" smtClean="0"/>
              <a:t>find the pixel using scan conversion algorithms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 startAt="2"/>
              <a:defRPr/>
            </a:pPr>
            <a:r>
              <a:rPr lang="en-US" altLang="zh-CN" sz="2400" dirty="0" smtClean="0"/>
              <a:t>compute the color of the pixels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/>
              <a:t>}</a:t>
            </a:r>
          </a:p>
        </p:txBody>
      </p:sp>
      <p:graphicFrame>
        <p:nvGraphicFramePr>
          <p:cNvPr id="31749" name="Object 3"/>
          <p:cNvGraphicFramePr>
            <a:graphicFrameLocks noChangeAspect="1"/>
          </p:cNvGraphicFramePr>
          <p:nvPr/>
        </p:nvGraphicFramePr>
        <p:xfrm>
          <a:off x="4489450" y="3811588"/>
          <a:ext cx="4225925" cy="276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BMP 图像" r:id="rId4" imgW="9535856" imgH="6230220" progId="Paint.Picture">
                  <p:embed/>
                </p:oleObj>
              </mc:Choice>
              <mc:Fallback>
                <p:oleObj name="BMP 图像" r:id="rId4" imgW="9535856" imgH="623022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3811588"/>
                        <a:ext cx="4225925" cy="276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88C097-A1EC-4E8D-B0DC-2C45F524165A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Features</a:t>
            </a:r>
            <a:r>
              <a:rPr lang="zh-CN" altLang="en-US" sz="3600" smtClean="0"/>
              <a:t> </a:t>
            </a:r>
            <a:r>
              <a:rPr lang="en-US" altLang="zh-CN" sz="3600" smtClean="0"/>
              <a:t>(</a:t>
            </a:r>
            <a:r>
              <a:rPr lang="zh-CN" altLang="en-US" sz="3600" smtClean="0"/>
              <a:t>对</a:t>
            </a:r>
            <a:r>
              <a:rPr lang="zh-CN" altLang="zh-CN" sz="3600" smtClean="0"/>
              <a:t>象空间算法特点</a:t>
            </a:r>
            <a:r>
              <a:rPr lang="en-US" altLang="zh-CN" sz="3600" smtClean="0"/>
              <a:t>)</a:t>
            </a:r>
            <a:endParaRPr lang="zh-CN" altLang="en-US" sz="3600" smtClean="0">
              <a:solidFill>
                <a:srgbClr val="FF0000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84313"/>
            <a:ext cx="7924800" cy="46085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High preciseness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independent  of  resolution of display devices (</a:t>
            </a:r>
            <a:r>
              <a:rPr lang="zh-CN" altLang="en-US" dirty="0" smtClean="0"/>
              <a:t>适合于精密的</a:t>
            </a:r>
            <a:r>
              <a:rPr lang="en-US" altLang="zh-CN" dirty="0" smtClean="0"/>
              <a:t>CAD</a:t>
            </a:r>
            <a:r>
              <a:rPr lang="zh-CN" altLang="en-US" dirty="0" smtClean="0"/>
              <a:t>工程领域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</a:p>
          <a:p>
            <a:pPr eaLnBrk="1" hangingPunct="1">
              <a:defRPr/>
            </a:pPr>
            <a:r>
              <a:rPr lang="en-US" altLang="zh-CN" dirty="0" smtClean="0"/>
              <a:t>Complexity  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n: object number</a:t>
            </a:r>
          </a:p>
          <a:p>
            <a:pPr eaLnBrk="1" hangingPunct="1">
              <a:defRPr/>
            </a:pPr>
            <a:r>
              <a:rPr lang="en-US" altLang="zh-CN" dirty="0" smtClean="0"/>
              <a:t>Back surface culling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(</a:t>
            </a:r>
            <a:r>
              <a:rPr lang="zh-CN" altLang="en-US" dirty="0" smtClean="0"/>
              <a:t>后向面剔除</a:t>
            </a:r>
            <a:r>
              <a:rPr lang="en-US" altLang="zh-CN" dirty="0" smtClean="0"/>
              <a:t>), …</a:t>
            </a:r>
          </a:p>
        </p:txBody>
      </p:sp>
      <p:graphicFrame>
        <p:nvGraphicFramePr>
          <p:cNvPr id="33797" name="Object 3"/>
          <p:cNvGraphicFramePr>
            <a:graphicFrameLocks noChangeAspect="1"/>
          </p:cNvGraphicFramePr>
          <p:nvPr/>
        </p:nvGraphicFramePr>
        <p:xfrm>
          <a:off x="4787900" y="3213100"/>
          <a:ext cx="4225925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BMP 图像" r:id="rId4" imgW="9535856" imgH="6230220" progId="Paint.Picture">
                  <p:embed/>
                </p:oleObj>
              </mc:Choice>
              <mc:Fallback>
                <p:oleObj name="BMP 图像" r:id="rId4" imgW="9535856" imgH="623022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213100"/>
                        <a:ext cx="4225925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D9CE0B-40B4-42CB-9E5F-B0C25BF400BF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Assumptions</a:t>
            </a:r>
            <a:endParaRPr lang="zh-CN" altLang="en-US" smtClean="0"/>
          </a:p>
        </p:txBody>
      </p:sp>
      <p:graphicFrame>
        <p:nvGraphicFramePr>
          <p:cNvPr id="3584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450975" y="1484313"/>
          <a:ext cx="6764338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BMP 图像" r:id="rId4" imgW="9535856" imgH="6230220" progId="Paint.Picture">
                  <p:embed/>
                </p:oleObj>
              </mc:Choice>
              <mc:Fallback>
                <p:oleObj name="BMP 图像" r:id="rId4" imgW="9535856" imgH="623022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5" y="1484313"/>
                        <a:ext cx="6764338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3898900" y="5589588"/>
            <a:ext cx="266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投影变换示意图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77963" y="2058988"/>
            <a:ext cx="2344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z=0: projection plane</a:t>
            </a:r>
            <a:endParaRPr lang="zh-CN" altLang="en-US" sz="1800"/>
          </a:p>
        </p:txBody>
      </p:sp>
      <p:cxnSp>
        <p:nvCxnSpPr>
          <p:cNvPr id="8" name="直接箭头连接符 7"/>
          <p:cNvCxnSpPr>
            <a:cxnSpLocks noChangeShapeType="1"/>
          </p:cNvCxnSpPr>
          <p:nvPr/>
        </p:nvCxnSpPr>
        <p:spPr bwMode="auto">
          <a:xfrm flipV="1">
            <a:off x="2478088" y="4000500"/>
            <a:ext cx="2643187" cy="142875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10"/>
          <p:cNvCxnSpPr>
            <a:cxnSpLocks noChangeShapeType="1"/>
          </p:cNvCxnSpPr>
          <p:nvPr/>
        </p:nvCxnSpPr>
        <p:spPr bwMode="auto">
          <a:xfrm flipV="1">
            <a:off x="1406525" y="2928938"/>
            <a:ext cx="2000250" cy="10715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箭头连接符 11"/>
          <p:cNvCxnSpPr>
            <a:cxnSpLocks noChangeShapeType="1"/>
          </p:cNvCxnSpPr>
          <p:nvPr/>
        </p:nvCxnSpPr>
        <p:spPr bwMode="auto">
          <a:xfrm flipV="1">
            <a:off x="1558925" y="3081338"/>
            <a:ext cx="2000250" cy="10715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箭头连接符 12"/>
          <p:cNvCxnSpPr>
            <a:cxnSpLocks noChangeShapeType="1"/>
          </p:cNvCxnSpPr>
          <p:nvPr/>
        </p:nvCxnSpPr>
        <p:spPr bwMode="auto">
          <a:xfrm flipV="1">
            <a:off x="1711325" y="3233738"/>
            <a:ext cx="2000250" cy="10715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92213" y="4286250"/>
            <a:ext cx="2390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Orthogonal projection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41BE09-2BC2-459E-9782-6458F0B7EF12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Piecing or occluding each other</a:t>
            </a:r>
            <a:endParaRPr lang="zh-CN" altLang="en-US" smtClean="0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859338" y="2205038"/>
            <a:ext cx="2709862" cy="2179637"/>
            <a:chOff x="3061" y="1389"/>
            <a:chExt cx="1707" cy="1373"/>
          </a:xfrm>
        </p:grpSpPr>
        <p:sp>
          <p:nvSpPr>
            <p:cNvPr id="37899" name="Rectangle 9"/>
            <p:cNvSpPr>
              <a:spLocks noChangeArrowheads="1"/>
            </p:cNvSpPr>
            <p:nvPr/>
          </p:nvSpPr>
          <p:spPr bwMode="auto">
            <a:xfrm rot="-2278230">
              <a:off x="3469" y="1389"/>
              <a:ext cx="216" cy="137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7900" name="Rectangle 10"/>
            <p:cNvSpPr>
              <a:spLocks noChangeArrowheads="1"/>
            </p:cNvSpPr>
            <p:nvPr/>
          </p:nvSpPr>
          <p:spPr bwMode="auto">
            <a:xfrm rot="-8362771">
              <a:off x="3901" y="1389"/>
              <a:ext cx="216" cy="137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7901" name="Freeform 11"/>
            <p:cNvSpPr>
              <a:spLocks/>
            </p:cNvSpPr>
            <p:nvPr/>
          </p:nvSpPr>
          <p:spPr bwMode="auto">
            <a:xfrm>
              <a:off x="3400" y="1675"/>
              <a:ext cx="1368" cy="213"/>
            </a:xfrm>
            <a:custGeom>
              <a:avLst/>
              <a:gdLst>
                <a:gd name="T0" fmla="*/ 0 w 3420"/>
                <a:gd name="T1" fmla="*/ 0 h 532"/>
                <a:gd name="T2" fmla="*/ 0 w 3420"/>
                <a:gd name="T3" fmla="*/ 0 h 532"/>
                <a:gd name="T4" fmla="*/ 0 w 3420"/>
                <a:gd name="T5" fmla="*/ 0 h 532"/>
                <a:gd name="T6" fmla="*/ 0 w 3420"/>
                <a:gd name="T7" fmla="*/ 0 h 532"/>
                <a:gd name="T8" fmla="*/ 0 w 3420"/>
                <a:gd name="T9" fmla="*/ 0 h 5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20"/>
                <a:gd name="T16" fmla="*/ 0 h 532"/>
                <a:gd name="T17" fmla="*/ 3420 w 3420"/>
                <a:gd name="T18" fmla="*/ 532 h 5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20" h="532">
                  <a:moveTo>
                    <a:pt x="0" y="0"/>
                  </a:moveTo>
                  <a:lnTo>
                    <a:pt x="3420" y="0"/>
                  </a:lnTo>
                  <a:lnTo>
                    <a:pt x="3412" y="529"/>
                  </a:lnTo>
                  <a:lnTo>
                    <a:pt x="413" y="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Freeform 12"/>
            <p:cNvSpPr>
              <a:spLocks/>
            </p:cNvSpPr>
            <p:nvPr/>
          </p:nvSpPr>
          <p:spPr bwMode="auto">
            <a:xfrm>
              <a:off x="3061" y="1675"/>
              <a:ext cx="232" cy="213"/>
            </a:xfrm>
            <a:custGeom>
              <a:avLst/>
              <a:gdLst>
                <a:gd name="T0" fmla="*/ 0 w 579"/>
                <a:gd name="T1" fmla="*/ 0 h 533"/>
                <a:gd name="T2" fmla="*/ 0 w 579"/>
                <a:gd name="T3" fmla="*/ 0 h 533"/>
                <a:gd name="T4" fmla="*/ 0 w 579"/>
                <a:gd name="T5" fmla="*/ 0 h 533"/>
                <a:gd name="T6" fmla="*/ 0 w 579"/>
                <a:gd name="T7" fmla="*/ 0 h 533"/>
                <a:gd name="T8" fmla="*/ 0 w 579"/>
                <a:gd name="T9" fmla="*/ 0 h 5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9"/>
                <a:gd name="T16" fmla="*/ 0 h 533"/>
                <a:gd name="T17" fmla="*/ 579 w 579"/>
                <a:gd name="T18" fmla="*/ 533 h 5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9" h="533">
                  <a:moveTo>
                    <a:pt x="166" y="1"/>
                  </a:moveTo>
                  <a:lnTo>
                    <a:pt x="0" y="0"/>
                  </a:lnTo>
                  <a:lnTo>
                    <a:pt x="0" y="532"/>
                  </a:lnTo>
                  <a:lnTo>
                    <a:pt x="579" y="53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1476375" y="4572000"/>
            <a:ext cx="2303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/>
              <a:t>相互贯穿</a:t>
            </a:r>
          </a:p>
        </p:txBody>
      </p:sp>
      <p:sp>
        <p:nvSpPr>
          <p:cNvPr id="106511" name="Text Box 15"/>
          <p:cNvSpPr txBox="1">
            <a:spLocks noChangeArrowheads="1"/>
          </p:cNvSpPr>
          <p:nvPr/>
        </p:nvSpPr>
        <p:spPr bwMode="auto">
          <a:xfrm>
            <a:off x="5005388" y="4572000"/>
            <a:ext cx="2303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/>
              <a:t>循环遮挡</a:t>
            </a:r>
          </a:p>
        </p:txBody>
      </p:sp>
      <p:sp>
        <p:nvSpPr>
          <p:cNvPr id="106515" name="Line 19"/>
          <p:cNvSpPr>
            <a:spLocks noChangeShapeType="1"/>
          </p:cNvSpPr>
          <p:nvPr/>
        </p:nvSpPr>
        <p:spPr bwMode="auto">
          <a:xfrm>
            <a:off x="6011863" y="3068638"/>
            <a:ext cx="720725" cy="647700"/>
          </a:xfrm>
          <a:prstGeom prst="line">
            <a:avLst/>
          </a:prstGeom>
          <a:noFill/>
          <a:ln w="38100">
            <a:solidFill>
              <a:srgbClr val="3333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896" name="矩形 16"/>
          <p:cNvSpPr>
            <a:spLocks noChangeArrowheads="1"/>
          </p:cNvSpPr>
          <p:nvPr/>
        </p:nvSpPr>
        <p:spPr bwMode="auto">
          <a:xfrm>
            <a:off x="714375" y="5500688"/>
            <a:ext cx="78581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不能处理相互贯穿或循环遮挡的物体，此时应做特殊处理</a:t>
            </a:r>
            <a:endParaRPr lang="zh-CN" altLang="en-US" sz="2800"/>
          </a:p>
        </p:txBody>
      </p:sp>
      <p:pic>
        <p:nvPicPr>
          <p:cNvPr id="37897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928813"/>
            <a:ext cx="2643187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13" name="Line 17"/>
          <p:cNvSpPr>
            <a:spLocks noChangeShapeType="1"/>
          </p:cNvSpPr>
          <p:nvPr/>
        </p:nvSpPr>
        <p:spPr bwMode="auto">
          <a:xfrm flipH="1">
            <a:off x="2143125" y="2714625"/>
            <a:ext cx="71438" cy="1143000"/>
          </a:xfrm>
          <a:prstGeom prst="line">
            <a:avLst/>
          </a:prstGeom>
          <a:noFill/>
          <a:ln w="38100">
            <a:solidFill>
              <a:srgbClr val="3333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0" grpId="0"/>
      <p:bldP spid="1065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No Lines Removed</a:t>
            </a:r>
          </a:p>
        </p:txBody>
      </p:sp>
      <p:pic>
        <p:nvPicPr>
          <p:cNvPr id="7171" name="Picture 3" descr="Render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050" y="1557338"/>
            <a:ext cx="8005763" cy="4333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16666E-D359-4C3D-9B4E-93D136C287A6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Agenda</a:t>
            </a:r>
            <a:endParaRPr lang="zh-CN" altLang="en-US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57325"/>
            <a:ext cx="7924800" cy="47085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Hidden surface removal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Terminologies</a:t>
            </a:r>
          </a:p>
          <a:p>
            <a:pPr lvl="1" eaLnBrk="1" hangingPunct="1">
              <a:defRPr/>
            </a:pPr>
            <a:r>
              <a:rPr lang="en-US" altLang="zh-CN" dirty="0" smtClean="0"/>
              <a:t>Image space: Z-buffer algorithm (</a:t>
            </a:r>
            <a:r>
              <a:rPr lang="zh-CN" altLang="en-US" dirty="0" smtClean="0"/>
              <a:t>深度缓存</a:t>
            </a:r>
            <a:r>
              <a:rPr lang="en-US" altLang="zh-CN" dirty="0" smtClean="0"/>
              <a:t>)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 space: back face culling &amp; list priority methods</a:t>
            </a:r>
          </a:p>
          <a:p>
            <a:pPr lvl="1"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2D example</a:t>
            </a:r>
            <a:endParaRPr lang="zh-CN" altLang="en-US" smtClean="0"/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24982F-7013-4B81-863B-F0CE548D1651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571625"/>
            <a:ext cx="40005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571625"/>
            <a:ext cx="39909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TextBox 7"/>
          <p:cNvSpPr txBox="1">
            <a:spLocks noChangeArrowheads="1"/>
          </p:cNvSpPr>
          <p:nvPr/>
        </p:nvSpPr>
        <p:spPr bwMode="auto">
          <a:xfrm>
            <a:off x="1500188" y="5929313"/>
            <a:ext cx="989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Z-buffer</a:t>
            </a:r>
            <a:endParaRPr lang="zh-CN" altLang="en-US" sz="1800"/>
          </a:p>
        </p:txBody>
      </p:sp>
      <p:sp>
        <p:nvSpPr>
          <p:cNvPr id="41991" name="TextBox 8"/>
          <p:cNvSpPr txBox="1">
            <a:spLocks noChangeArrowheads="1"/>
          </p:cNvSpPr>
          <p:nvPr/>
        </p:nvSpPr>
        <p:spPr bwMode="auto">
          <a:xfrm>
            <a:off x="5643563" y="5916613"/>
            <a:ext cx="989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Z-buffer</a:t>
            </a:r>
            <a:endParaRPr lang="zh-CN" altLang="en-US" sz="1800"/>
          </a:p>
        </p:txBody>
      </p:sp>
      <p:cxnSp>
        <p:nvCxnSpPr>
          <p:cNvPr id="41992" name="曲线连接符 10"/>
          <p:cNvCxnSpPr>
            <a:cxnSpLocks noChangeShapeType="1"/>
          </p:cNvCxnSpPr>
          <p:nvPr/>
        </p:nvCxnSpPr>
        <p:spPr bwMode="auto">
          <a:xfrm rot="5400000" flipH="1" flipV="1">
            <a:off x="1250156" y="5607845"/>
            <a:ext cx="714375" cy="500062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3" name="曲线连接符 13"/>
          <p:cNvCxnSpPr>
            <a:cxnSpLocks noChangeShapeType="1"/>
          </p:cNvCxnSpPr>
          <p:nvPr/>
        </p:nvCxnSpPr>
        <p:spPr bwMode="auto">
          <a:xfrm rot="5400000" flipH="1" flipV="1">
            <a:off x="5464969" y="5607844"/>
            <a:ext cx="714375" cy="500063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5D5BF9-A507-4C67-90EA-CC0176DDB5E6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i="1" smtClean="0"/>
              <a:t>Z-buffer algorithm</a:t>
            </a:r>
            <a:r>
              <a:rPr lang="zh-CN" altLang="en-US" smtClean="0"/>
              <a:t> 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Frame-buffer: store the color of pixels(</a:t>
            </a:r>
            <a:r>
              <a:rPr lang="zh-CN" altLang="en-US" smtClean="0"/>
              <a:t>帧缓存</a:t>
            </a:r>
            <a:r>
              <a:rPr lang="en-US" altLang="zh-CN" smtClean="0"/>
              <a:t>)</a:t>
            </a:r>
          </a:p>
          <a:p>
            <a:pPr eaLnBrk="1" hangingPunct="1"/>
            <a:r>
              <a:rPr lang="en-US" altLang="zh-CN" smtClean="0"/>
              <a:t>Z-buffer</a:t>
            </a:r>
            <a:r>
              <a:rPr lang="zh-CN" altLang="en-US" smtClean="0"/>
              <a:t>：</a:t>
            </a:r>
            <a:r>
              <a:rPr lang="en-US" altLang="zh-CN" smtClean="0"/>
              <a:t>store z-coordinates of pixels</a:t>
            </a:r>
          </a:p>
          <a:p>
            <a:pPr lvl="1" eaLnBrk="1" hangingPunct="1"/>
            <a:r>
              <a:rPr lang="zh-CN" altLang="en-US" smtClean="0"/>
              <a:t>投影面：</a:t>
            </a:r>
            <a:r>
              <a:rPr lang="en-US" altLang="zh-CN" smtClean="0"/>
              <a:t> z=0; </a:t>
            </a:r>
            <a:r>
              <a:rPr lang="zh-CN" altLang="en-US" smtClean="0"/>
              <a:t>观察方向：</a:t>
            </a:r>
            <a:r>
              <a:rPr lang="en-US" altLang="zh-CN" smtClean="0"/>
              <a:t> (0,0,-1); </a:t>
            </a:r>
          </a:p>
          <a:p>
            <a:pPr lvl="1" eaLnBrk="1" hangingPunct="1"/>
            <a:r>
              <a:rPr lang="zh-CN" altLang="en-US" smtClean="0"/>
              <a:t>投影类型： </a:t>
            </a:r>
            <a:r>
              <a:rPr lang="en-US" altLang="zh-CN" smtClean="0"/>
              <a:t>(</a:t>
            </a:r>
            <a:r>
              <a:rPr lang="zh-CN" altLang="en-US" smtClean="0">
                <a:solidFill>
                  <a:srgbClr val="C00000"/>
                </a:solidFill>
              </a:rPr>
              <a:t>平行投影</a:t>
            </a:r>
            <a:r>
              <a:rPr lang="en-US" altLang="zh-CN" smtClean="0">
                <a:solidFill>
                  <a:srgbClr val="C00000"/>
                </a:solidFill>
              </a:rPr>
              <a:t>)</a:t>
            </a:r>
          </a:p>
          <a:p>
            <a:pPr lvl="1" eaLnBrk="1" hangingPunct="1"/>
            <a:r>
              <a:rPr lang="zh-CN" altLang="en-US" smtClean="0"/>
              <a:t>深度值： </a:t>
            </a:r>
            <a:r>
              <a:rPr lang="en-US" altLang="zh-CN" smtClean="0"/>
              <a:t>z-component</a:t>
            </a:r>
            <a:r>
              <a:rPr lang="zh-CN" altLang="en-US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Sorting is done at the pixel level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smtClean="0">
                <a:ea typeface="宋体" panose="02010600030101010101" pitchFamily="2" charset="-122"/>
              </a:rPr>
              <a:t>Rule</a:t>
            </a:r>
            <a:r>
              <a:rPr lang="en-US" altLang="zh-CN" smtClean="0">
                <a:ea typeface="宋体" panose="02010600030101010101" pitchFamily="2" charset="-122"/>
              </a:rPr>
              <a:t>: </a:t>
            </a:r>
            <a:r>
              <a:rPr lang="zh-CN" altLang="en-US" b="1" smtClean="0">
                <a:ea typeface="宋体" panose="02010600030101010101" pitchFamily="2" charset="-122"/>
              </a:rPr>
              <a:t>扫描多边形时，只画离视点更近的点 </a:t>
            </a:r>
            <a:endParaRPr lang="en-US" altLang="zh-CN" b="1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4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Z-buffer: A Secondary Buffer</a:t>
            </a:r>
          </a:p>
        </p:txBody>
      </p:sp>
      <p:pic>
        <p:nvPicPr>
          <p:cNvPr id="45059" name="Picture 4" descr="zcolo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060575"/>
            <a:ext cx="4405313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5" descr="zbuf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13" y="2057400"/>
            <a:ext cx="441483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7502525" y="5376863"/>
            <a:ext cx="1058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800">
                <a:latin typeface="Tahoma" panose="020B0604030504040204" pitchFamily="34" charset="0"/>
                <a:ea typeface="宋体" panose="02010600030101010101" pitchFamily="2" charset="-122"/>
              </a:rPr>
              <a:t>DAM Entertainment</a:t>
            </a:r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1295400" y="5832475"/>
            <a:ext cx="1511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Color buffer</a:t>
            </a:r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6243638" y="5832475"/>
            <a:ext cx="1604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latin typeface="Tahoma" panose="020B0604030504040204" pitchFamily="34" charset="0"/>
                <a:ea typeface="宋体" panose="02010600030101010101" pitchFamily="2" charset="-122"/>
              </a:rPr>
              <a:t>Depth buffer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57"/>
          <p:cNvGrpSpPr>
            <a:grpSpLocks/>
          </p:cNvGrpSpPr>
          <p:nvPr/>
        </p:nvGrpSpPr>
        <p:grpSpPr bwMode="auto">
          <a:xfrm>
            <a:off x="5508625" y="3068638"/>
            <a:ext cx="3657600" cy="1447800"/>
            <a:chOff x="1248" y="3168"/>
            <a:chExt cx="2304" cy="912"/>
          </a:xfrm>
        </p:grpSpPr>
        <p:sp>
          <p:nvSpPr>
            <p:cNvPr id="46086" name="Rectangle 30"/>
            <p:cNvSpPr>
              <a:spLocks noChangeArrowheads="1"/>
            </p:cNvSpPr>
            <p:nvPr/>
          </p:nvSpPr>
          <p:spPr bwMode="auto">
            <a:xfrm>
              <a:off x="1248" y="3168"/>
              <a:ext cx="2304" cy="912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6087" name="AutoShape 31"/>
            <p:cNvSpPr>
              <a:spLocks noChangeArrowheads="1"/>
            </p:cNvSpPr>
            <p:nvPr/>
          </p:nvSpPr>
          <p:spPr bwMode="auto">
            <a:xfrm>
              <a:off x="1488" y="3216"/>
              <a:ext cx="912" cy="720"/>
            </a:xfrm>
            <a:prstGeom prst="rtTriangl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46088" name="AutoShape 32"/>
            <p:cNvSpPr>
              <a:spLocks noChangeArrowheads="1"/>
            </p:cNvSpPr>
            <p:nvPr/>
          </p:nvSpPr>
          <p:spPr bwMode="auto">
            <a:xfrm>
              <a:off x="1680" y="3264"/>
              <a:ext cx="1104" cy="576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grpSp>
          <p:nvGrpSpPr>
            <p:cNvPr id="46089" name="Group 33"/>
            <p:cNvGrpSpPr>
              <a:grpSpLocks/>
            </p:cNvGrpSpPr>
            <p:nvPr/>
          </p:nvGrpSpPr>
          <p:grpSpPr bwMode="auto">
            <a:xfrm>
              <a:off x="1248" y="3168"/>
              <a:ext cx="2304" cy="912"/>
              <a:chOff x="1248" y="3168"/>
              <a:chExt cx="2304" cy="912"/>
            </a:xfrm>
          </p:grpSpPr>
          <p:sp>
            <p:nvSpPr>
              <p:cNvPr id="46090" name="Line 34"/>
              <p:cNvSpPr>
                <a:spLocks noChangeShapeType="1"/>
              </p:cNvSpPr>
              <p:nvPr/>
            </p:nvSpPr>
            <p:spPr bwMode="auto">
              <a:xfrm>
                <a:off x="1392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091" name="Line 35"/>
              <p:cNvSpPr>
                <a:spLocks noChangeShapeType="1"/>
              </p:cNvSpPr>
              <p:nvPr/>
            </p:nvSpPr>
            <p:spPr bwMode="auto">
              <a:xfrm>
                <a:off x="1536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092" name="Line 36"/>
              <p:cNvSpPr>
                <a:spLocks noChangeShapeType="1"/>
              </p:cNvSpPr>
              <p:nvPr/>
            </p:nvSpPr>
            <p:spPr bwMode="auto">
              <a:xfrm>
                <a:off x="1680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093" name="Line 37"/>
              <p:cNvSpPr>
                <a:spLocks noChangeShapeType="1"/>
              </p:cNvSpPr>
              <p:nvPr/>
            </p:nvSpPr>
            <p:spPr bwMode="auto">
              <a:xfrm>
                <a:off x="1824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094" name="Line 38"/>
              <p:cNvSpPr>
                <a:spLocks noChangeShapeType="1"/>
              </p:cNvSpPr>
              <p:nvPr/>
            </p:nvSpPr>
            <p:spPr bwMode="auto">
              <a:xfrm>
                <a:off x="1968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095" name="Line 39"/>
              <p:cNvSpPr>
                <a:spLocks noChangeShapeType="1"/>
              </p:cNvSpPr>
              <p:nvPr/>
            </p:nvSpPr>
            <p:spPr bwMode="auto">
              <a:xfrm>
                <a:off x="2112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096" name="Line 40"/>
              <p:cNvSpPr>
                <a:spLocks noChangeShapeType="1"/>
              </p:cNvSpPr>
              <p:nvPr/>
            </p:nvSpPr>
            <p:spPr bwMode="auto">
              <a:xfrm>
                <a:off x="2256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097" name="Line 41"/>
              <p:cNvSpPr>
                <a:spLocks noChangeShapeType="1"/>
              </p:cNvSpPr>
              <p:nvPr/>
            </p:nvSpPr>
            <p:spPr bwMode="auto">
              <a:xfrm>
                <a:off x="2400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098" name="Line 42"/>
              <p:cNvSpPr>
                <a:spLocks noChangeShapeType="1"/>
              </p:cNvSpPr>
              <p:nvPr/>
            </p:nvSpPr>
            <p:spPr bwMode="auto">
              <a:xfrm>
                <a:off x="2544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099" name="Line 43"/>
              <p:cNvSpPr>
                <a:spLocks noChangeShapeType="1"/>
              </p:cNvSpPr>
              <p:nvPr/>
            </p:nvSpPr>
            <p:spPr bwMode="auto">
              <a:xfrm>
                <a:off x="2688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0" name="Line 44"/>
              <p:cNvSpPr>
                <a:spLocks noChangeShapeType="1"/>
              </p:cNvSpPr>
              <p:nvPr/>
            </p:nvSpPr>
            <p:spPr bwMode="auto">
              <a:xfrm>
                <a:off x="2832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1" name="Line 45"/>
              <p:cNvSpPr>
                <a:spLocks noChangeShapeType="1"/>
              </p:cNvSpPr>
              <p:nvPr/>
            </p:nvSpPr>
            <p:spPr bwMode="auto">
              <a:xfrm>
                <a:off x="2976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2" name="Line 46"/>
              <p:cNvSpPr>
                <a:spLocks noChangeShapeType="1"/>
              </p:cNvSpPr>
              <p:nvPr/>
            </p:nvSpPr>
            <p:spPr bwMode="auto">
              <a:xfrm>
                <a:off x="3120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3" name="Line 47"/>
              <p:cNvSpPr>
                <a:spLocks noChangeShapeType="1"/>
              </p:cNvSpPr>
              <p:nvPr/>
            </p:nvSpPr>
            <p:spPr bwMode="auto">
              <a:xfrm>
                <a:off x="3264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4" name="Line 48"/>
              <p:cNvSpPr>
                <a:spLocks noChangeShapeType="1"/>
              </p:cNvSpPr>
              <p:nvPr/>
            </p:nvSpPr>
            <p:spPr bwMode="auto">
              <a:xfrm>
                <a:off x="3408" y="3168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5" name="Line 49"/>
              <p:cNvSpPr>
                <a:spLocks noChangeShapeType="1"/>
              </p:cNvSpPr>
              <p:nvPr/>
            </p:nvSpPr>
            <p:spPr bwMode="auto">
              <a:xfrm>
                <a:off x="1248" y="3984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6" name="Line 50"/>
              <p:cNvSpPr>
                <a:spLocks noChangeShapeType="1"/>
              </p:cNvSpPr>
              <p:nvPr/>
            </p:nvSpPr>
            <p:spPr bwMode="auto">
              <a:xfrm>
                <a:off x="1248" y="3888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7" name="Line 51"/>
              <p:cNvSpPr>
                <a:spLocks noChangeShapeType="1"/>
              </p:cNvSpPr>
              <p:nvPr/>
            </p:nvSpPr>
            <p:spPr bwMode="auto">
              <a:xfrm>
                <a:off x="1248" y="3792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8" name="Line 52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09" name="Line 53"/>
              <p:cNvSpPr>
                <a:spLocks noChangeShapeType="1"/>
              </p:cNvSpPr>
              <p:nvPr/>
            </p:nvSpPr>
            <p:spPr bwMode="auto">
              <a:xfrm>
                <a:off x="1248" y="3600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0" name="Line 54"/>
              <p:cNvSpPr>
                <a:spLocks noChangeShapeType="1"/>
              </p:cNvSpPr>
              <p:nvPr/>
            </p:nvSpPr>
            <p:spPr bwMode="auto">
              <a:xfrm>
                <a:off x="1248" y="3504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1" name="Line 55"/>
              <p:cNvSpPr>
                <a:spLocks noChangeShapeType="1"/>
              </p:cNvSpPr>
              <p:nvPr/>
            </p:nvSpPr>
            <p:spPr bwMode="auto">
              <a:xfrm>
                <a:off x="1248" y="3408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6112" name="Line 56"/>
              <p:cNvSpPr>
                <a:spLocks noChangeShapeType="1"/>
              </p:cNvSpPr>
              <p:nvPr/>
            </p:nvSpPr>
            <p:spPr bwMode="auto">
              <a:xfrm>
                <a:off x="1248" y="3312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460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C066F5-1A24-4A36-A8E7-18E3D518C42A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i="1" smtClean="0"/>
              <a:t>Outline of z-buffer</a:t>
            </a:r>
            <a:endParaRPr lang="zh-CN" altLang="en-US" smtClean="0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066087" cy="4824412"/>
          </a:xfrm>
        </p:spPr>
        <p:txBody>
          <a:bodyPr/>
          <a:lstStyle/>
          <a:p>
            <a:pPr marL="609600" indent="-6096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 smtClean="0"/>
              <a:t>(1) Initialize c-buffer </a:t>
            </a:r>
            <a:r>
              <a:rPr lang="en-US" altLang="zh-CN" sz="2800" smtClean="0">
                <a:sym typeface="Wingdings" panose="05000000000000000000" pitchFamily="2" charset="2"/>
              </a:rPr>
              <a:t> </a:t>
            </a:r>
            <a:r>
              <a:rPr lang="zh-CN" altLang="en-US" sz="2800" smtClean="0">
                <a:sym typeface="Wingdings" panose="05000000000000000000" pitchFamily="2" charset="2"/>
              </a:rPr>
              <a:t>背景色</a:t>
            </a:r>
            <a:endParaRPr lang="zh-CN" altLang="en-US" sz="2800" i="1" smtClean="0"/>
          </a:p>
          <a:p>
            <a:pPr marL="609600" indent="-6096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 smtClean="0"/>
              <a:t>(2)</a:t>
            </a:r>
            <a:r>
              <a:rPr lang="en-US" altLang="zh-CN" sz="2800" i="1" smtClean="0"/>
              <a:t> </a:t>
            </a:r>
            <a:r>
              <a:rPr lang="en-US" altLang="zh-CN" sz="2800" smtClean="0"/>
              <a:t>Initialize z-buffer </a:t>
            </a:r>
            <a:r>
              <a:rPr lang="en-US" altLang="zh-CN" sz="2800" smtClean="0">
                <a:sym typeface="Wingdings" panose="05000000000000000000" pitchFamily="2" charset="2"/>
              </a:rPr>
              <a:t> </a:t>
            </a:r>
            <a:r>
              <a:rPr lang="zh-CN" altLang="en-US" sz="2800" smtClean="0"/>
              <a:t>视点最远的</a:t>
            </a:r>
            <a:r>
              <a:rPr lang="en-US" altLang="zh-CN" sz="2800" smtClean="0"/>
              <a:t>z</a:t>
            </a:r>
            <a:r>
              <a:rPr lang="zh-CN" altLang="en-US" sz="2800" smtClean="0"/>
              <a:t>值</a:t>
            </a:r>
          </a:p>
          <a:p>
            <a:pPr marL="609600" indent="-6096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 smtClean="0"/>
              <a:t>(3)  for (each polygonal face F){</a:t>
            </a:r>
            <a:endParaRPr lang="zh-CN" altLang="en-US" sz="2800" smtClean="0"/>
          </a:p>
          <a:p>
            <a:pPr marL="990600" lvl="1" indent="-5334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smtClean="0"/>
              <a:t>      for (F</a:t>
            </a:r>
            <a:r>
              <a:rPr lang="zh-CN" altLang="en-US" sz="2400" smtClean="0"/>
              <a:t>中每一像素</a:t>
            </a:r>
            <a:r>
              <a:rPr lang="en-US" altLang="zh-CN" sz="2400" smtClean="0"/>
              <a:t>(x,y)){</a:t>
            </a:r>
          </a:p>
          <a:p>
            <a:pPr marL="990600" lvl="1" indent="-5334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smtClean="0"/>
              <a:t>           计算其</a:t>
            </a:r>
            <a:r>
              <a:rPr lang="zh-CN" altLang="en-US" sz="2400" smtClean="0">
                <a:solidFill>
                  <a:srgbClr val="FF0000"/>
                </a:solidFill>
              </a:rPr>
              <a:t>深度值</a:t>
            </a:r>
            <a:r>
              <a:rPr lang="en-US" altLang="zh-CN" sz="2400" i="1" smtClean="0"/>
              <a:t>z</a:t>
            </a:r>
            <a:r>
              <a:rPr lang="en-US" altLang="zh-CN" sz="2400" smtClean="0"/>
              <a:t>(</a:t>
            </a:r>
            <a:r>
              <a:rPr lang="en-US" altLang="zh-CN" sz="2400" i="1" smtClean="0"/>
              <a:t>x</a:t>
            </a:r>
            <a:r>
              <a:rPr lang="en-US" altLang="zh-CN" sz="2400" smtClean="0"/>
              <a:t>,</a:t>
            </a:r>
            <a:r>
              <a:rPr lang="en-US" altLang="zh-CN" sz="2400" i="1" smtClean="0"/>
              <a:t>y</a:t>
            </a:r>
            <a:r>
              <a:rPr lang="en-US" altLang="zh-CN" sz="2400" smtClean="0"/>
              <a:t>);</a:t>
            </a:r>
            <a:endParaRPr lang="zh-CN" altLang="en-US" sz="2400" smtClean="0"/>
          </a:p>
          <a:p>
            <a:pPr marL="990600" lvl="1" indent="-5334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smtClean="0"/>
              <a:t>         </a:t>
            </a:r>
            <a:r>
              <a:rPr lang="en-US" altLang="zh-CN" sz="2400" smtClean="0"/>
              <a:t> </a:t>
            </a:r>
            <a:r>
              <a:rPr lang="zh-CN" altLang="en-US" sz="2400" smtClean="0"/>
              <a:t> </a:t>
            </a:r>
            <a:r>
              <a:rPr lang="en-US" altLang="zh-CN" sz="2400" smtClean="0"/>
              <a:t>if (</a:t>
            </a:r>
            <a:r>
              <a:rPr lang="en-US" altLang="zh-CN" sz="2400" i="1" smtClean="0"/>
              <a:t>z</a:t>
            </a:r>
            <a:r>
              <a:rPr lang="en-US" altLang="zh-CN" sz="2400" smtClean="0"/>
              <a:t>(</a:t>
            </a:r>
            <a:r>
              <a:rPr lang="en-US" altLang="zh-CN" sz="2400" i="1" smtClean="0"/>
              <a:t>x</a:t>
            </a:r>
            <a:r>
              <a:rPr lang="en-US" altLang="zh-CN" sz="2400" smtClean="0"/>
              <a:t>, </a:t>
            </a:r>
            <a:r>
              <a:rPr lang="en-US" altLang="zh-CN" sz="2400" i="1" smtClean="0"/>
              <a:t>y</a:t>
            </a:r>
            <a:r>
              <a:rPr lang="en-US" altLang="zh-CN" sz="2400" smtClean="0"/>
              <a:t>) &gt; z-buffer(</a:t>
            </a:r>
            <a:r>
              <a:rPr lang="en-US" altLang="zh-CN" sz="2400" i="1" smtClean="0"/>
              <a:t>x</a:t>
            </a:r>
            <a:r>
              <a:rPr lang="en-US" altLang="zh-CN" sz="2400" smtClean="0"/>
              <a:t>, </a:t>
            </a:r>
            <a:r>
              <a:rPr lang="en-US" altLang="zh-CN" sz="2400" i="1" smtClean="0"/>
              <a:t>y</a:t>
            </a:r>
            <a:r>
              <a:rPr lang="en-US" altLang="zh-CN" sz="2400" smtClean="0"/>
              <a:t>)){</a:t>
            </a:r>
            <a:endParaRPr lang="zh-CN" altLang="en-US" sz="2400" smtClean="0"/>
          </a:p>
          <a:p>
            <a:pPr marL="1371600" lvl="2" indent="-4572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000" smtClean="0"/>
              <a:t>	      </a:t>
            </a:r>
            <a:r>
              <a:rPr lang="en-US" altLang="zh-CN" sz="2000" smtClean="0"/>
              <a:t>c-buffer(</a:t>
            </a:r>
            <a:r>
              <a:rPr lang="en-US" altLang="zh-CN" sz="2000" i="1" smtClean="0"/>
              <a:t>x</a:t>
            </a:r>
            <a:r>
              <a:rPr lang="en-US" altLang="zh-CN" sz="2000" smtClean="0"/>
              <a:t>, </a:t>
            </a:r>
            <a:r>
              <a:rPr lang="en-US" altLang="zh-CN" sz="2000" i="1" smtClean="0"/>
              <a:t>y</a:t>
            </a:r>
            <a:r>
              <a:rPr lang="en-US" altLang="zh-CN" sz="2000" smtClean="0"/>
              <a:t>)=</a:t>
            </a:r>
            <a:r>
              <a:rPr lang="zh-CN" altLang="en-US" sz="2000" smtClean="0"/>
              <a:t>计算</a:t>
            </a:r>
            <a:r>
              <a:rPr lang="zh-CN" altLang="en-US" smtClean="0">
                <a:solidFill>
                  <a:srgbClr val="C00000"/>
                </a:solidFill>
              </a:rPr>
              <a:t>光亮值属性；</a:t>
            </a:r>
            <a:endParaRPr lang="zh-CN" altLang="en-US" sz="2000" smtClean="0"/>
          </a:p>
          <a:p>
            <a:pPr marL="1371600" lvl="2" indent="-4572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000" smtClean="0"/>
              <a:t>	      </a:t>
            </a:r>
            <a:r>
              <a:rPr lang="en-US" altLang="zh-CN" sz="2000" smtClean="0"/>
              <a:t>z-buffer(</a:t>
            </a:r>
            <a:r>
              <a:rPr lang="en-US" altLang="zh-CN" sz="2000" i="1" smtClean="0"/>
              <a:t>x</a:t>
            </a:r>
            <a:r>
              <a:rPr lang="en-US" altLang="zh-CN" sz="2000" smtClean="0"/>
              <a:t>, </a:t>
            </a:r>
            <a:r>
              <a:rPr lang="en-US" altLang="zh-CN" sz="2000" i="1" smtClean="0"/>
              <a:t>y</a:t>
            </a:r>
            <a:r>
              <a:rPr lang="en-US" altLang="zh-CN" sz="2000" smtClean="0"/>
              <a:t>)</a:t>
            </a:r>
            <a:r>
              <a:rPr lang="zh-CN" altLang="en-US" sz="2000" smtClean="0"/>
              <a:t>＝</a:t>
            </a:r>
            <a:r>
              <a:rPr lang="en-US" altLang="zh-CN" sz="2000" i="1" smtClean="0"/>
              <a:t>z</a:t>
            </a:r>
            <a:r>
              <a:rPr lang="en-US" altLang="zh-CN" sz="2000" smtClean="0"/>
              <a:t>(</a:t>
            </a:r>
            <a:r>
              <a:rPr lang="en-US" altLang="zh-CN" sz="2000" i="1" smtClean="0"/>
              <a:t>x</a:t>
            </a:r>
            <a:r>
              <a:rPr lang="en-US" altLang="zh-CN" sz="2000" smtClean="0"/>
              <a:t>, </a:t>
            </a:r>
            <a:r>
              <a:rPr lang="en-US" altLang="zh-CN" sz="2000" i="1" smtClean="0"/>
              <a:t>y</a:t>
            </a:r>
            <a:r>
              <a:rPr lang="en-US" altLang="zh-CN" sz="2000" smtClean="0"/>
              <a:t>)</a:t>
            </a:r>
            <a:r>
              <a:rPr lang="zh-CN" altLang="en-US" sz="2000" smtClean="0"/>
              <a:t>；</a:t>
            </a:r>
            <a:endParaRPr lang="en-US" altLang="zh-CN" sz="2000" smtClean="0"/>
          </a:p>
          <a:p>
            <a:pPr marL="1371600" lvl="2" indent="-4572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000" smtClean="0"/>
              <a:t> }}}</a:t>
            </a:r>
          </a:p>
          <a:p>
            <a:pPr marL="1371600" lvl="2" indent="-45720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 sz="20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8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8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8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8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8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8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8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8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Pseudo code</a:t>
            </a:r>
            <a:endParaRPr lang="zh-CN" altLang="en-US" smtClean="0"/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xfrm>
            <a:off x="609600" y="1357313"/>
            <a:ext cx="7962900" cy="50958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ZBuffer(int pz){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for y = 0 to ymax          // Initialize all pixels in the display window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for x = 0 to xmax{    //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      writepixel(x,y, BACKGROUND_VALUE); // write color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      writeZ(x,y,0) ;     // write depth, z-buffer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for </a:t>
            </a:r>
            <a:r>
              <a:rPr lang="en-US" altLang="zh-CN" sz="1800" b="1" smtClean="0"/>
              <a:t>each polygon </a:t>
            </a:r>
            <a:r>
              <a:rPr lang="en-US" altLang="zh-CN" sz="1800" smtClean="0"/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for </a:t>
            </a:r>
            <a:r>
              <a:rPr lang="en-US" altLang="zh-CN" sz="1800" b="1" smtClean="0"/>
              <a:t>each pixel in polygon’s projection </a:t>
            </a:r>
            <a:r>
              <a:rPr lang="en-US" altLang="zh-CN" sz="1800" smtClean="0"/>
              <a:t>do{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         pz = polygon’s z-value at pixel coords(x,y);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         if (pz &gt;= readZ(x,y)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             writeZ(x,y,pz);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             writepixel(x,y, </a:t>
            </a:r>
            <a:r>
              <a:rPr lang="en-US" altLang="zh-CN" sz="1800" b="1" smtClean="0"/>
              <a:t>polygon’s color </a:t>
            </a:r>
            <a:r>
              <a:rPr lang="en-US" altLang="zh-CN" sz="1800" smtClean="0"/>
              <a:t>at (x,y));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     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         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smtClean="0"/>
              <a:t>}</a:t>
            </a:r>
            <a:endParaRPr lang="zh-CN" altLang="en-US" sz="1800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0894FE-6B03-4DF2-A1B9-CA79AFC85DC0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云形标注 4"/>
          <p:cNvSpPr>
            <a:spLocks noChangeArrowheads="1"/>
          </p:cNvSpPr>
          <p:nvPr/>
        </p:nvSpPr>
        <p:spPr bwMode="auto">
          <a:xfrm>
            <a:off x="5929313" y="2857500"/>
            <a:ext cx="1785937" cy="898525"/>
          </a:xfrm>
          <a:prstGeom prst="cloudCallout">
            <a:avLst>
              <a:gd name="adj1" fmla="val -88694"/>
              <a:gd name="adj2" fmla="val 36722"/>
            </a:avLst>
          </a:prstGeom>
          <a:solidFill>
            <a:schemeClr val="accent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How to do this</a:t>
            </a:r>
            <a:endParaRPr lang="zh-CN" altLang="en-US" sz="1800"/>
          </a:p>
        </p:txBody>
      </p:sp>
      <p:sp>
        <p:nvSpPr>
          <p:cNvPr id="6" name="云形标注 5"/>
          <p:cNvSpPr>
            <a:spLocks noChangeArrowheads="1"/>
          </p:cNvSpPr>
          <p:nvPr/>
        </p:nvSpPr>
        <p:spPr bwMode="auto">
          <a:xfrm>
            <a:off x="5954713" y="4286250"/>
            <a:ext cx="1785937" cy="898525"/>
          </a:xfrm>
          <a:prstGeom prst="cloudCallout">
            <a:avLst>
              <a:gd name="adj1" fmla="val -88694"/>
              <a:gd name="adj2" fmla="val 36722"/>
            </a:avLst>
          </a:prstGeom>
          <a:solidFill>
            <a:schemeClr val="accent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How to do this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80"/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80"/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80"/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7" dur="80"/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8" dur="80"/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80"/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2" dur="80"/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3" dur="80"/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80"/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2" dur="80"/>
                                        <p:tgtEl>
                                          <p:spTgt spid="3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3" dur="80"/>
                                        <p:tgtEl>
                                          <p:spTgt spid="3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80"/>
                                        <p:tgtEl>
                                          <p:spTgt spid="3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Z-Buffer</a:t>
            </a:r>
            <a:r>
              <a:rPr lang="zh-CN" altLang="en-US" smtClean="0">
                <a:ea typeface="宋体" panose="02010600030101010101" pitchFamily="2" charset="-122"/>
              </a:rPr>
              <a:t>：如何计算</a:t>
            </a:r>
            <a:r>
              <a:rPr lang="en-US" altLang="zh-CN" smtClean="0">
                <a:ea typeface="宋体" panose="02010600030101010101" pitchFamily="2" charset="-122"/>
              </a:rPr>
              <a:t>z</a:t>
            </a:r>
            <a:r>
              <a:rPr lang="zh-CN" altLang="en-US" smtClean="0">
                <a:ea typeface="宋体" panose="02010600030101010101" pitchFamily="2" charset="-122"/>
              </a:rPr>
              <a:t>值？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grpSp>
        <p:nvGrpSpPr>
          <p:cNvPr id="50179" name="组合 4"/>
          <p:cNvGrpSpPr>
            <a:grpSpLocks/>
          </p:cNvGrpSpPr>
          <p:nvPr/>
        </p:nvGrpSpPr>
        <p:grpSpPr bwMode="auto">
          <a:xfrm>
            <a:off x="290513" y="1700213"/>
            <a:ext cx="5360987" cy="4343400"/>
            <a:chOff x="130175" y="2204864"/>
            <a:chExt cx="5360988" cy="4343400"/>
          </a:xfrm>
        </p:grpSpPr>
        <p:grpSp>
          <p:nvGrpSpPr>
            <p:cNvPr id="50181" name="Group 57"/>
            <p:cNvGrpSpPr>
              <a:grpSpLocks/>
            </p:cNvGrpSpPr>
            <p:nvPr/>
          </p:nvGrpSpPr>
          <p:grpSpPr bwMode="auto">
            <a:xfrm>
              <a:off x="233363" y="2204864"/>
              <a:ext cx="5257800" cy="4343400"/>
              <a:chOff x="147" y="1418"/>
              <a:chExt cx="3312" cy="2736"/>
            </a:xfrm>
          </p:grpSpPr>
          <p:sp>
            <p:nvSpPr>
              <p:cNvPr id="50192" name="AutoShape 34"/>
              <p:cNvSpPr>
                <a:spLocks noChangeArrowheads="1"/>
              </p:cNvSpPr>
              <p:nvPr/>
            </p:nvSpPr>
            <p:spPr bwMode="auto">
              <a:xfrm rot="2933653">
                <a:off x="675" y="1994"/>
                <a:ext cx="1968" cy="1776"/>
              </a:xfrm>
              <a:custGeom>
                <a:avLst/>
                <a:gdLst>
                  <a:gd name="T0" fmla="*/ 14 w 21600"/>
                  <a:gd name="T1" fmla="*/ 6 h 21600"/>
                  <a:gd name="T2" fmla="*/ 8 w 21600"/>
                  <a:gd name="T3" fmla="*/ 12 h 21600"/>
                  <a:gd name="T4" fmla="*/ 2 w 21600"/>
                  <a:gd name="T5" fmla="*/ 6 h 21600"/>
                  <a:gd name="T6" fmla="*/ 8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193" name="Text Box 36"/>
              <p:cNvSpPr txBox="1">
                <a:spLocks noChangeArrowheads="1"/>
              </p:cNvSpPr>
              <p:nvPr/>
            </p:nvSpPr>
            <p:spPr bwMode="auto">
              <a:xfrm>
                <a:off x="1251" y="386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50000"/>
                  </a:spcBef>
                  <a:spcAft>
                    <a:spcPts val="1000"/>
                  </a:spcAft>
                  <a:buClr>
                    <a:schemeClr val="accent2"/>
                  </a:buClr>
                  <a:buSzTx/>
                  <a:buFont typeface="Monotype Sorts" pitchFamily="2" charset="2"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000" baseline="-25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50194" name="Text Box 37"/>
              <p:cNvSpPr txBox="1">
                <a:spLocks noChangeArrowheads="1"/>
              </p:cNvSpPr>
              <p:nvPr/>
            </p:nvSpPr>
            <p:spPr bwMode="auto">
              <a:xfrm>
                <a:off x="3027" y="290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50000"/>
                  </a:spcBef>
                  <a:spcAft>
                    <a:spcPts val="1000"/>
                  </a:spcAft>
                  <a:buClr>
                    <a:schemeClr val="accent2"/>
                  </a:buClr>
                  <a:buSzTx/>
                  <a:buFont typeface="Monotype Sorts" pitchFamily="2" charset="2"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000" baseline="-25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50195" name="Text Box 38"/>
              <p:cNvSpPr txBox="1">
                <a:spLocks noChangeArrowheads="1"/>
              </p:cNvSpPr>
              <p:nvPr/>
            </p:nvSpPr>
            <p:spPr bwMode="auto">
              <a:xfrm>
                <a:off x="1827" y="1418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50000"/>
                  </a:spcBef>
                  <a:spcAft>
                    <a:spcPts val="1000"/>
                  </a:spcAft>
                  <a:buClr>
                    <a:schemeClr val="accent2"/>
                  </a:buClr>
                  <a:buSzTx/>
                  <a:buFont typeface="Monotype Sorts" pitchFamily="2" charset="2"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000" baseline="-25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50196" name="Text Box 39"/>
              <p:cNvSpPr txBox="1">
                <a:spLocks noChangeArrowheads="1"/>
              </p:cNvSpPr>
              <p:nvPr/>
            </p:nvSpPr>
            <p:spPr bwMode="auto">
              <a:xfrm>
                <a:off x="147" y="290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50000"/>
                  </a:spcBef>
                  <a:spcAft>
                    <a:spcPts val="1000"/>
                  </a:spcAft>
                  <a:buClr>
                    <a:schemeClr val="accent2"/>
                  </a:buClr>
                  <a:buSzTx/>
                  <a:buFont typeface="Monotype Sorts" pitchFamily="2" charset="2"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000" baseline="-25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4</a:t>
                </a:r>
              </a:p>
            </p:txBody>
          </p:sp>
        </p:grpSp>
        <p:grpSp>
          <p:nvGrpSpPr>
            <p:cNvPr id="50182" name="Group 56"/>
            <p:cNvGrpSpPr>
              <a:grpSpLocks/>
            </p:cNvGrpSpPr>
            <p:nvPr/>
          </p:nvGrpSpPr>
          <p:grpSpPr bwMode="auto">
            <a:xfrm>
              <a:off x="130175" y="4683125"/>
              <a:ext cx="5029200" cy="1073150"/>
              <a:chOff x="82" y="2950"/>
              <a:chExt cx="3168" cy="676"/>
            </a:xfrm>
          </p:grpSpPr>
          <p:sp>
            <p:nvSpPr>
              <p:cNvPr id="50183" name="Line 47"/>
              <p:cNvSpPr>
                <a:spLocks noChangeShapeType="1"/>
              </p:cNvSpPr>
              <p:nvPr/>
            </p:nvSpPr>
            <p:spPr bwMode="auto">
              <a:xfrm>
                <a:off x="274" y="3338"/>
                <a:ext cx="2976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184" name="Text Box 48"/>
              <p:cNvSpPr txBox="1">
                <a:spLocks noChangeArrowheads="1"/>
              </p:cNvSpPr>
              <p:nvPr/>
            </p:nvSpPr>
            <p:spPr bwMode="auto">
              <a:xfrm>
                <a:off x="82" y="3338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50000"/>
                  </a:spcBef>
                  <a:spcAft>
                    <a:spcPts val="1000"/>
                  </a:spcAft>
                  <a:buClr>
                    <a:schemeClr val="accent2"/>
                  </a:buClr>
                  <a:buSzTx/>
                  <a:buFont typeface="Monotype Sorts" pitchFamily="2" charset="2"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y</a:t>
                </a:r>
                <a:r>
                  <a:rPr lang="en-US" altLang="zh-CN" sz="2000" baseline="-25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s</a:t>
                </a:r>
              </a:p>
            </p:txBody>
          </p:sp>
          <p:sp>
            <p:nvSpPr>
              <p:cNvPr id="50185" name="Text Box 49"/>
              <p:cNvSpPr txBox="1">
                <a:spLocks noChangeArrowheads="1"/>
              </p:cNvSpPr>
              <p:nvPr/>
            </p:nvSpPr>
            <p:spPr bwMode="auto">
              <a:xfrm>
                <a:off x="754" y="3338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50000"/>
                  </a:spcBef>
                  <a:spcAft>
                    <a:spcPts val="1000"/>
                  </a:spcAft>
                  <a:buClr>
                    <a:schemeClr val="accent2"/>
                  </a:buClr>
                  <a:buSzTx/>
                  <a:buFont typeface="Monotype Sorts" pitchFamily="2" charset="2"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z</a:t>
                </a:r>
                <a:r>
                  <a:rPr lang="en-US" altLang="zh-CN" sz="2000" baseline="-25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50186" name="Text Box 50"/>
              <p:cNvSpPr txBox="1">
                <a:spLocks noChangeArrowheads="1"/>
              </p:cNvSpPr>
              <p:nvPr/>
            </p:nvSpPr>
            <p:spPr bwMode="auto">
              <a:xfrm>
                <a:off x="1522" y="3338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50000"/>
                  </a:spcBef>
                  <a:spcAft>
                    <a:spcPts val="1000"/>
                  </a:spcAft>
                  <a:buClr>
                    <a:schemeClr val="accent2"/>
                  </a:buClr>
                  <a:buSzTx/>
                  <a:buFont typeface="Monotype Sorts" pitchFamily="2" charset="2"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z</a:t>
                </a:r>
                <a:r>
                  <a:rPr lang="en-US" altLang="zh-CN" sz="2000" baseline="-25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p</a:t>
                </a:r>
              </a:p>
            </p:txBody>
          </p:sp>
          <p:sp>
            <p:nvSpPr>
              <p:cNvPr id="50187" name="Text Box 51"/>
              <p:cNvSpPr txBox="1">
                <a:spLocks noChangeArrowheads="1"/>
              </p:cNvSpPr>
              <p:nvPr/>
            </p:nvSpPr>
            <p:spPr bwMode="auto">
              <a:xfrm>
                <a:off x="2386" y="3338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50000"/>
                  </a:spcBef>
                  <a:spcAft>
                    <a:spcPts val="1000"/>
                  </a:spcAft>
                  <a:buClr>
                    <a:schemeClr val="accent2"/>
                  </a:buClr>
                  <a:buSzTx/>
                  <a:buFont typeface="Monotype Sorts" pitchFamily="2" charset="2"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z</a:t>
                </a:r>
                <a:r>
                  <a:rPr lang="en-US" altLang="zh-CN" sz="2000" baseline="-25000">
                    <a:solidFill>
                      <a:srgbClr val="000000"/>
                    </a:solidFill>
                    <a:latin typeface="Comic Sans MS" panose="030F0702030302020204" pitchFamily="66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50188" name="Oval 52"/>
              <p:cNvSpPr>
                <a:spLocks noChangeArrowheads="1"/>
              </p:cNvSpPr>
              <p:nvPr/>
            </p:nvSpPr>
            <p:spPr bwMode="auto">
              <a:xfrm>
                <a:off x="850" y="329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50189" name="Oval 53"/>
              <p:cNvSpPr>
                <a:spLocks noChangeArrowheads="1"/>
              </p:cNvSpPr>
              <p:nvPr/>
            </p:nvSpPr>
            <p:spPr bwMode="auto">
              <a:xfrm>
                <a:off x="1570" y="329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50190" name="Oval 54"/>
              <p:cNvSpPr>
                <a:spLocks noChangeArrowheads="1"/>
              </p:cNvSpPr>
              <p:nvPr/>
            </p:nvSpPr>
            <p:spPr bwMode="auto">
              <a:xfrm>
                <a:off x="2338" y="3290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50191" name="Text Box 55"/>
              <p:cNvSpPr txBox="1">
                <a:spLocks noChangeArrowheads="1"/>
              </p:cNvSpPr>
              <p:nvPr/>
            </p:nvSpPr>
            <p:spPr bwMode="auto">
              <a:xfrm>
                <a:off x="1128" y="2950"/>
                <a:ext cx="100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ea typeface="宋体" panose="02010600030101010101" pitchFamily="2" charset="-122"/>
                  </a:rPr>
                  <a:t>Scanline order</a:t>
                </a:r>
              </a:p>
            </p:txBody>
          </p:sp>
        </p:grp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5579887" y="2421419"/>
            <a:ext cx="3096344" cy="3196456"/>
            <a:chOff x="3488" y="1570"/>
            <a:chExt cx="2243" cy="2236"/>
          </a:xfrm>
          <a:gradFill>
            <a:gsLst>
              <a:gs pos="95000">
                <a:srgbClr val="8FC9FC"/>
              </a:gs>
              <a:gs pos="92000">
                <a:srgbClr val="8CC5F8"/>
              </a:gs>
              <a:gs pos="85000">
                <a:schemeClr val="bg2">
                  <a:lumMod val="60000"/>
                  <a:lumOff val="40000"/>
                </a:schemeClr>
              </a:gs>
              <a:gs pos="62900">
                <a:schemeClr val="tx2">
                  <a:lumMod val="95000"/>
                </a:schemeClr>
              </a:gs>
              <a:gs pos="4000">
                <a:schemeClr val="accent3">
                  <a:lumMod val="95000"/>
                </a:schemeClr>
              </a:gs>
              <a:gs pos="51000">
                <a:schemeClr val="bg1">
                  <a:lumMod val="85000"/>
                  <a:alpha val="68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</p:grpSpPr>
        <p:sp>
          <p:nvSpPr>
            <p:cNvPr id="1032" name="Rectangle 63"/>
            <p:cNvSpPr>
              <a:spLocks noChangeArrowheads="1"/>
            </p:cNvSpPr>
            <p:nvPr/>
          </p:nvSpPr>
          <p:spPr bwMode="auto">
            <a:xfrm>
              <a:off x="3488" y="1570"/>
              <a:ext cx="2243" cy="223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zh-CN" altLang="zh-CN">
                <a:latin typeface="Arial" charset="0"/>
                <a:ea typeface="黑体" pitchFamily="2" charset="-122"/>
              </a:endParaRPr>
            </a:p>
          </p:txBody>
        </p:sp>
        <p:graphicFrame>
          <p:nvGraphicFramePr>
            <p:cNvPr id="1026" name="Object 60"/>
            <p:cNvGraphicFramePr>
              <a:graphicFrameLocks noChangeAspect="1"/>
            </p:cNvGraphicFramePr>
            <p:nvPr/>
          </p:nvGraphicFramePr>
          <p:xfrm>
            <a:off x="3540" y="1669"/>
            <a:ext cx="2128" cy="1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03" name="Equation" r:id="rId3" imgW="3377880" imgH="2603160" progId="Equation.3">
                    <p:embed/>
                  </p:oleObj>
                </mc:Choice>
                <mc:Fallback>
                  <p:oleObj name="Equation" r:id="rId3" imgW="3377880" imgH="2603160" progId="Equation.3">
                    <p:embed/>
                    <p:pic>
                      <p:nvPicPr>
                        <p:cNvPr id="1026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0" y="1669"/>
                          <a:ext cx="2128" cy="1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3" name="Text Box 62"/>
            <p:cNvSpPr txBox="1">
              <a:spLocks noChangeArrowheads="1"/>
            </p:cNvSpPr>
            <p:nvPr/>
          </p:nvSpPr>
          <p:spPr bwMode="auto">
            <a:xfrm>
              <a:off x="3867" y="3479"/>
              <a:ext cx="1398" cy="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600" b="1" dirty="0" smtClean="0">
                  <a:ea typeface="宋体" charset="-122"/>
                </a:rPr>
                <a:t>Bilinear Interpolation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2362200" y="-3175"/>
            <a:ext cx="46450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50000"/>
              </a:spcBef>
              <a:spcAft>
                <a:spcPts val="1400"/>
              </a:spcAft>
              <a:buClr>
                <a:schemeClr val="accent2"/>
              </a:buClr>
              <a:buSzTx/>
              <a:buFont typeface="Monotype Sorts" pitchFamily="2" charset="2"/>
              <a:buNone/>
            </a:pPr>
            <a:r>
              <a:rPr lang="en-US" altLang="zh-CN" sz="4000" b="1">
                <a:solidFill>
                  <a:schemeClr val="tx2"/>
                </a:solidFill>
                <a:ea typeface="宋体" panose="02010600030101010101" pitchFamily="2" charset="-122"/>
              </a:rPr>
              <a:t>Z-buffer - Example</a:t>
            </a: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05038"/>
            <a:ext cx="291465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203450"/>
            <a:ext cx="28289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5" name="矩形 1"/>
          <p:cNvSpPr>
            <a:spLocks noChangeArrowheads="1"/>
          </p:cNvSpPr>
          <p:nvPr/>
        </p:nvSpPr>
        <p:spPr bwMode="auto">
          <a:xfrm>
            <a:off x="2168525" y="1838325"/>
            <a:ext cx="1055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Z-buffer</a:t>
            </a:r>
            <a:endParaRPr lang="zh-CN" altLang="en-US" sz="1800"/>
          </a:p>
        </p:txBody>
      </p:sp>
      <p:sp>
        <p:nvSpPr>
          <p:cNvPr id="51206" name="矩形 6"/>
          <p:cNvSpPr>
            <a:spLocks noChangeArrowheads="1"/>
          </p:cNvSpPr>
          <p:nvPr/>
        </p:nvSpPr>
        <p:spPr bwMode="auto">
          <a:xfrm>
            <a:off x="5219700" y="1838325"/>
            <a:ext cx="1057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c-buffer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20650"/>
            <a:ext cx="6027738" cy="662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395288" y="1557338"/>
            <a:ext cx="17208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ea typeface="宋体" panose="02010600030101010101" pitchFamily="2" charset="-122"/>
              </a:rPr>
              <a:t>Parallel with 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ea typeface="宋体" panose="02010600030101010101" pitchFamily="2" charset="-122"/>
              </a:rPr>
              <a:t>the image plane</a:t>
            </a:r>
          </a:p>
        </p:txBody>
      </p:sp>
      <p:sp>
        <p:nvSpPr>
          <p:cNvPr id="52228" name="TextBox 1"/>
          <p:cNvSpPr txBox="1">
            <a:spLocks noChangeArrowheads="1"/>
          </p:cNvSpPr>
          <p:nvPr/>
        </p:nvSpPr>
        <p:spPr bwMode="auto">
          <a:xfrm>
            <a:off x="2000250" y="142875"/>
            <a:ext cx="852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</a:rPr>
              <a:t>(0,7,5)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52229" name="TextBox 4"/>
          <p:cNvSpPr txBox="1">
            <a:spLocks noChangeArrowheads="1"/>
          </p:cNvSpPr>
          <p:nvPr/>
        </p:nvSpPr>
        <p:spPr bwMode="auto">
          <a:xfrm>
            <a:off x="3746500" y="152400"/>
            <a:ext cx="852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</a:rPr>
              <a:t>(0,7,5)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6061075" cy="646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369888" y="1476375"/>
            <a:ext cx="1303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b="1">
                <a:ea typeface="宋体" panose="02010600030101010101" pitchFamily="2" charset="-122"/>
              </a:rPr>
              <a:t>Not Parallel</a:t>
            </a:r>
          </a:p>
        </p:txBody>
      </p:sp>
      <p:sp>
        <p:nvSpPr>
          <p:cNvPr id="53252" name="TextBox 3"/>
          <p:cNvSpPr txBox="1">
            <a:spLocks noChangeArrowheads="1"/>
          </p:cNvSpPr>
          <p:nvPr/>
        </p:nvSpPr>
        <p:spPr bwMode="auto">
          <a:xfrm>
            <a:off x="1920875" y="250825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</a:rPr>
              <a:t>(0,6,7)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Hidden Lines Removed</a:t>
            </a:r>
          </a:p>
        </p:txBody>
      </p:sp>
      <p:pic>
        <p:nvPicPr>
          <p:cNvPr id="8195" name="Picture 3" descr="Render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125" y="1412875"/>
            <a:ext cx="8112125" cy="43926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2205038"/>
            <a:ext cx="3862387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457200" y="-171450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900" b="1">
                <a:solidFill>
                  <a:schemeClr val="tx2"/>
                </a:solidFill>
                <a:ea typeface="宋体" panose="02010600030101010101" pitchFamily="2" charset="-122"/>
              </a:rPr>
              <a:t>Z-Buffer Algorithm</a:t>
            </a: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457200" y="1557338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>
                <a:schemeClr val="tx2"/>
              </a:buClr>
              <a:buSzPct val="70000"/>
            </a:pPr>
            <a:r>
              <a:rPr lang="en-US" altLang="zh-CN" sz="3000">
                <a:ea typeface="宋体" panose="02010600030101010101" pitchFamily="2" charset="-122"/>
              </a:rPr>
              <a:t>Algorithm easily handles this case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/>
              <a:t>Enabling z-buffer in OpenGL(</a:t>
            </a:r>
            <a:r>
              <a:rPr lang="zh-CN" altLang="en-US" sz="3200" smtClean="0"/>
              <a:t>消隐设置</a:t>
            </a:r>
            <a:r>
              <a:rPr lang="en-US" altLang="zh-CN" sz="3200" smtClean="0"/>
              <a:t>)</a:t>
            </a:r>
            <a:endParaRPr lang="zh-CN" altLang="en-US" sz="3200" smtClean="0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>
          <a:xfrm>
            <a:off x="609600" y="1428750"/>
            <a:ext cx="7924800" cy="47148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1    glutInitDisplayMode (</a:t>
            </a:r>
            <a:r>
              <a:rPr lang="en-US" altLang="zh-CN" sz="2400" b="1" smtClean="0"/>
              <a:t>GLUT_DEPTH</a:t>
            </a:r>
            <a:r>
              <a:rPr lang="en-US" altLang="zh-CN" sz="2400" smtClean="0"/>
              <a:t> | .... 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                            //Select a window with a depth buffer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2    </a:t>
            </a:r>
            <a:r>
              <a:rPr lang="en-US" altLang="zh-CN" sz="2400" b="1" smtClean="0"/>
              <a:t>glEnable(GL_DEPTH_TEST)</a:t>
            </a:r>
            <a:r>
              <a:rPr lang="en-US" altLang="zh-CN" sz="2400" smtClean="0"/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       …..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3     </a:t>
            </a:r>
            <a:r>
              <a:rPr lang="en-US" altLang="zh-CN" sz="2400" b="1" i="1" smtClean="0"/>
              <a:t>glClearDepth(1.0);</a:t>
            </a:r>
            <a:r>
              <a:rPr lang="zh-CN" altLang="en-US" sz="2400" b="1" i="1" smtClean="0"/>
              <a:t> </a:t>
            </a:r>
            <a:r>
              <a:rPr lang="en-US" altLang="zh-CN" sz="2400" b="1" i="1" smtClean="0"/>
              <a:t>// </a:t>
            </a:r>
            <a:r>
              <a:rPr lang="zh-CN" altLang="en-US" sz="2400" b="1" i="1" smtClean="0"/>
              <a:t>用</a:t>
            </a:r>
            <a:r>
              <a:rPr lang="en-US" altLang="zh-CN" sz="2400" b="1" i="1" smtClean="0"/>
              <a:t>1.0</a:t>
            </a:r>
            <a:r>
              <a:rPr lang="zh-CN" altLang="en-US" sz="2400" b="1" i="1" smtClean="0"/>
              <a:t>填满缓存</a:t>
            </a:r>
            <a:endParaRPr lang="en-US" altLang="zh-CN" sz="240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4     glClear(GL_COLOR_BUFFER_BIT |  //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                    GL_DEPTH_BUFFER_BIT);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5      draw_3d_object_A();   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                    //glBegin(GL_TRIANGLES);…;glEnd()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smtClean="0"/>
              <a:t>6      draw_3d_object_B();</a:t>
            </a: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F25E27-1DE1-4FB7-A58C-1E2BB06E7B54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E30FAF-0417-4841-B9CF-0829C4055E65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Perspective Projection?</a:t>
            </a:r>
            <a:endParaRPr lang="zh-CN" altLang="en-US" smtClean="0"/>
          </a:p>
        </p:txBody>
      </p:sp>
      <p:pic>
        <p:nvPicPr>
          <p:cNvPr id="5734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643063"/>
            <a:ext cx="6518275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Transform a prismoid (</a:t>
            </a:r>
            <a:r>
              <a:rPr lang="zh-CN" altLang="en-US" sz="3600" smtClean="0"/>
              <a:t>棱台</a:t>
            </a:r>
            <a:r>
              <a:rPr lang="en-US" altLang="zh-CN" sz="3600" smtClean="0"/>
              <a:t>)                to a cuboid (</a:t>
            </a:r>
            <a:r>
              <a:rPr lang="zh-CN" altLang="en-US" sz="3600" smtClean="0"/>
              <a:t>长方体</a:t>
            </a:r>
            <a:r>
              <a:rPr lang="en-US" altLang="zh-CN" sz="3600" smtClean="0"/>
              <a:t>)</a:t>
            </a:r>
            <a:endParaRPr lang="zh-CN" altLang="en-US" smtClean="0"/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900113"/>
          </a:xfrm>
        </p:spPr>
        <p:txBody>
          <a:bodyPr/>
          <a:lstStyle/>
          <a:p>
            <a:r>
              <a:rPr lang="en-US" altLang="zh-CN" smtClean="0"/>
              <a:t> Given prismoid and cuboid as follows</a:t>
            </a:r>
            <a:endParaRPr lang="zh-CN" altLang="en-US" smtClean="0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307EC2-7866-4B05-9105-3154892976A8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59397" name="立方体 7"/>
          <p:cNvSpPr>
            <a:spLocks noChangeArrowheads="1"/>
          </p:cNvSpPr>
          <p:nvPr/>
        </p:nvSpPr>
        <p:spPr bwMode="auto">
          <a:xfrm>
            <a:off x="6578600" y="2571750"/>
            <a:ext cx="1643063" cy="1643063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pSp>
        <p:nvGrpSpPr>
          <p:cNvPr id="59398" name="组合 12"/>
          <p:cNvGrpSpPr>
            <a:grpSpLocks/>
          </p:cNvGrpSpPr>
          <p:nvPr/>
        </p:nvGrpSpPr>
        <p:grpSpPr bwMode="auto">
          <a:xfrm>
            <a:off x="4194175" y="2593975"/>
            <a:ext cx="1577975" cy="1692275"/>
            <a:chOff x="1423024" y="2594616"/>
            <a:chExt cx="1577340" cy="1691640"/>
          </a:xfrm>
        </p:grpSpPr>
        <p:sp>
          <p:nvSpPr>
            <p:cNvPr id="59421" name="流程图: 数据 4"/>
            <p:cNvSpPr>
              <a:spLocks noChangeArrowheads="1"/>
            </p:cNvSpPr>
            <p:nvPr/>
          </p:nvSpPr>
          <p:spPr bwMode="auto">
            <a:xfrm>
              <a:off x="1985932" y="2611754"/>
              <a:ext cx="785818" cy="500066"/>
            </a:xfrm>
            <a:prstGeom prst="flowChartInputOutput">
              <a:avLst/>
            </a:prstGeom>
            <a:solidFill>
              <a:schemeClr val="accent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59422" name="任意多边形 9"/>
            <p:cNvSpPr>
              <a:spLocks noChangeArrowheads="1"/>
            </p:cNvSpPr>
            <p:nvPr/>
          </p:nvSpPr>
          <p:spPr bwMode="auto">
            <a:xfrm>
              <a:off x="1434454" y="3086106"/>
              <a:ext cx="1268730" cy="1177290"/>
            </a:xfrm>
            <a:custGeom>
              <a:avLst/>
              <a:gdLst>
                <a:gd name="T0" fmla="*/ 537210 w 1268730"/>
                <a:gd name="T1" fmla="*/ 22860 h 1177290"/>
                <a:gd name="T2" fmla="*/ 0 w 1268730"/>
                <a:gd name="T3" fmla="*/ 1177290 h 1177290"/>
                <a:gd name="T4" fmla="*/ 1268730 w 1268730"/>
                <a:gd name="T5" fmla="*/ 1165860 h 1177290"/>
                <a:gd name="T6" fmla="*/ 1200150 w 1268730"/>
                <a:gd name="T7" fmla="*/ 0 h 1177290"/>
                <a:gd name="T8" fmla="*/ 537210 w 1268730"/>
                <a:gd name="T9" fmla="*/ 22860 h 11772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8730"/>
                <a:gd name="T16" fmla="*/ 0 h 1177290"/>
                <a:gd name="T17" fmla="*/ 1268730 w 1268730"/>
                <a:gd name="T18" fmla="*/ 1177290 h 11772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8730" h="1177290">
                  <a:moveTo>
                    <a:pt x="537210" y="22860"/>
                  </a:moveTo>
                  <a:lnTo>
                    <a:pt x="0" y="1177290"/>
                  </a:lnTo>
                  <a:lnTo>
                    <a:pt x="1268730" y="1165860"/>
                  </a:lnTo>
                  <a:lnTo>
                    <a:pt x="1200150" y="0"/>
                  </a:lnTo>
                  <a:lnTo>
                    <a:pt x="537210" y="22860"/>
                  </a:lnTo>
                  <a:close/>
                </a:path>
              </a:pathLst>
            </a:custGeom>
            <a:solidFill>
              <a:schemeClr val="accent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3" name="任意多边形 10"/>
            <p:cNvSpPr>
              <a:spLocks noChangeArrowheads="1"/>
            </p:cNvSpPr>
            <p:nvPr/>
          </p:nvSpPr>
          <p:spPr bwMode="auto">
            <a:xfrm>
              <a:off x="2634604" y="2611754"/>
              <a:ext cx="365760" cy="1640212"/>
            </a:xfrm>
            <a:custGeom>
              <a:avLst/>
              <a:gdLst>
                <a:gd name="T0" fmla="*/ 0 w 365760"/>
                <a:gd name="T1" fmla="*/ 515134 h 1623060"/>
                <a:gd name="T2" fmla="*/ 91440 w 365760"/>
                <a:gd name="T3" fmla="*/ 1784118 h 1623060"/>
                <a:gd name="T4" fmla="*/ 365760 w 365760"/>
                <a:gd name="T5" fmla="*/ 753852 h 1623060"/>
                <a:gd name="T6" fmla="*/ 171450 w 365760"/>
                <a:gd name="T7" fmla="*/ 0 h 16230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5760"/>
                <a:gd name="T13" fmla="*/ 0 h 1623060"/>
                <a:gd name="T14" fmla="*/ 365760 w 365760"/>
                <a:gd name="T15" fmla="*/ 1623060 h 16230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5760" h="1623060">
                  <a:moveTo>
                    <a:pt x="0" y="468630"/>
                  </a:moveTo>
                  <a:lnTo>
                    <a:pt x="91440" y="1623060"/>
                  </a:lnTo>
                  <a:lnTo>
                    <a:pt x="365760" y="685800"/>
                  </a:lnTo>
                  <a:lnTo>
                    <a:pt x="171450" y="0"/>
                  </a:lnTo>
                </a:path>
              </a:pathLst>
            </a:custGeom>
            <a:solidFill>
              <a:schemeClr val="accent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24" name="任意多边形 11"/>
            <p:cNvSpPr>
              <a:spLocks noChangeArrowheads="1"/>
            </p:cNvSpPr>
            <p:nvPr/>
          </p:nvSpPr>
          <p:spPr bwMode="auto">
            <a:xfrm>
              <a:off x="1423024" y="2594616"/>
              <a:ext cx="731520" cy="1691640"/>
            </a:xfrm>
            <a:custGeom>
              <a:avLst/>
              <a:gdLst>
                <a:gd name="T0" fmla="*/ 731520 w 731520"/>
                <a:gd name="T1" fmla="*/ 0 h 1691640"/>
                <a:gd name="T2" fmla="*/ 285750 w 731520"/>
                <a:gd name="T3" fmla="*/ 754380 h 1691640"/>
                <a:gd name="T4" fmla="*/ 0 w 731520"/>
                <a:gd name="T5" fmla="*/ 1691640 h 1691640"/>
                <a:gd name="T6" fmla="*/ 571500 w 731520"/>
                <a:gd name="T7" fmla="*/ 514350 h 1691640"/>
                <a:gd name="T8" fmla="*/ 720090 w 731520"/>
                <a:gd name="T9" fmla="*/ 68580 h 1691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1520"/>
                <a:gd name="T16" fmla="*/ 0 h 1691640"/>
                <a:gd name="T17" fmla="*/ 731520 w 731520"/>
                <a:gd name="T18" fmla="*/ 1691640 h 16916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1520" h="1691640">
                  <a:moveTo>
                    <a:pt x="731520" y="0"/>
                  </a:moveTo>
                  <a:lnTo>
                    <a:pt x="285750" y="754380"/>
                  </a:lnTo>
                  <a:lnTo>
                    <a:pt x="0" y="1691640"/>
                  </a:lnTo>
                  <a:lnTo>
                    <a:pt x="571500" y="514350"/>
                  </a:lnTo>
                  <a:lnTo>
                    <a:pt x="720090" y="68580"/>
                  </a:lnTo>
                </a:path>
              </a:pathLst>
            </a:custGeom>
            <a:solidFill>
              <a:schemeClr val="accent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9399" name="直接箭头连接符 14"/>
          <p:cNvCxnSpPr>
            <a:cxnSpLocks noChangeShapeType="1"/>
          </p:cNvCxnSpPr>
          <p:nvPr/>
        </p:nvCxnSpPr>
        <p:spPr bwMode="auto">
          <a:xfrm rot="5400000" flipH="1" flipV="1">
            <a:off x="4806950" y="2535238"/>
            <a:ext cx="642937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0" name="直接箭头连接符 16"/>
          <p:cNvCxnSpPr>
            <a:cxnSpLocks noChangeShapeType="1"/>
          </p:cNvCxnSpPr>
          <p:nvPr/>
        </p:nvCxnSpPr>
        <p:spPr bwMode="auto">
          <a:xfrm>
            <a:off x="5629275" y="3643313"/>
            <a:ext cx="500063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1" name="直接箭头连接符 18"/>
          <p:cNvCxnSpPr>
            <a:cxnSpLocks noChangeShapeType="1"/>
          </p:cNvCxnSpPr>
          <p:nvPr/>
        </p:nvCxnSpPr>
        <p:spPr bwMode="auto">
          <a:xfrm rot="5400000">
            <a:off x="4379119" y="4464844"/>
            <a:ext cx="785812" cy="28575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2" name="直接箭头连接符 19"/>
          <p:cNvCxnSpPr>
            <a:cxnSpLocks noChangeShapeType="1"/>
          </p:cNvCxnSpPr>
          <p:nvPr/>
        </p:nvCxnSpPr>
        <p:spPr bwMode="auto">
          <a:xfrm rot="5400000" flipH="1" flipV="1">
            <a:off x="7113588" y="2463800"/>
            <a:ext cx="642938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3" name="直接箭头连接符 20"/>
          <p:cNvCxnSpPr>
            <a:cxnSpLocks noChangeShapeType="1"/>
          </p:cNvCxnSpPr>
          <p:nvPr/>
        </p:nvCxnSpPr>
        <p:spPr bwMode="auto">
          <a:xfrm>
            <a:off x="8007350" y="3998913"/>
            <a:ext cx="500063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404" name="直接箭头连接符 21"/>
          <p:cNvCxnSpPr>
            <a:cxnSpLocks noChangeShapeType="1"/>
          </p:cNvCxnSpPr>
          <p:nvPr/>
        </p:nvCxnSpPr>
        <p:spPr bwMode="auto">
          <a:xfrm rot="5400000">
            <a:off x="6685757" y="4464844"/>
            <a:ext cx="785812" cy="28575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05" name="TextBox 22"/>
          <p:cNvSpPr txBox="1">
            <a:spLocks noChangeArrowheads="1"/>
          </p:cNvSpPr>
          <p:nvPr/>
        </p:nvSpPr>
        <p:spPr bwMode="auto">
          <a:xfrm>
            <a:off x="4329113" y="4857750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x</a:t>
            </a:r>
            <a:endParaRPr lang="zh-CN" altLang="en-US" sz="1800"/>
          </a:p>
        </p:txBody>
      </p:sp>
      <p:sp>
        <p:nvSpPr>
          <p:cNvPr id="59406" name="TextBox 23"/>
          <p:cNvSpPr txBox="1">
            <a:spLocks noChangeArrowheads="1"/>
          </p:cNvSpPr>
          <p:nvPr/>
        </p:nvSpPr>
        <p:spPr bwMode="auto">
          <a:xfrm>
            <a:off x="6129338" y="357187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y</a:t>
            </a:r>
            <a:endParaRPr lang="zh-CN" altLang="en-US" sz="1800"/>
          </a:p>
        </p:txBody>
      </p:sp>
      <p:sp>
        <p:nvSpPr>
          <p:cNvPr id="59407" name="TextBox 24"/>
          <p:cNvSpPr txBox="1">
            <a:spLocks noChangeArrowheads="1"/>
          </p:cNvSpPr>
          <p:nvPr/>
        </p:nvSpPr>
        <p:spPr bwMode="auto">
          <a:xfrm>
            <a:off x="5129213" y="214312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z</a:t>
            </a:r>
            <a:endParaRPr lang="zh-CN" altLang="en-US" sz="1800"/>
          </a:p>
        </p:txBody>
      </p:sp>
      <p:sp>
        <p:nvSpPr>
          <p:cNvPr id="59408" name="TextBox 25"/>
          <p:cNvSpPr txBox="1">
            <a:spLocks noChangeArrowheads="1"/>
          </p:cNvSpPr>
          <p:nvPr/>
        </p:nvSpPr>
        <p:spPr bwMode="auto">
          <a:xfrm>
            <a:off x="6578600" y="4786313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x</a:t>
            </a:r>
            <a:endParaRPr lang="zh-CN" altLang="en-US" sz="1800"/>
          </a:p>
        </p:txBody>
      </p:sp>
      <p:sp>
        <p:nvSpPr>
          <p:cNvPr id="59409" name="TextBox 26"/>
          <p:cNvSpPr txBox="1">
            <a:spLocks noChangeArrowheads="1"/>
          </p:cNvSpPr>
          <p:nvPr/>
        </p:nvSpPr>
        <p:spPr bwMode="auto">
          <a:xfrm>
            <a:off x="8435975" y="3773488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y</a:t>
            </a:r>
            <a:endParaRPr lang="zh-CN" altLang="en-US" sz="1800"/>
          </a:p>
        </p:txBody>
      </p:sp>
      <p:sp>
        <p:nvSpPr>
          <p:cNvPr id="59410" name="TextBox 27"/>
          <p:cNvSpPr txBox="1">
            <a:spLocks noChangeArrowheads="1"/>
          </p:cNvSpPr>
          <p:nvPr/>
        </p:nvSpPr>
        <p:spPr bwMode="auto">
          <a:xfrm>
            <a:off x="7150100" y="2071688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z</a:t>
            </a:r>
            <a:endParaRPr lang="zh-CN" altLang="en-US" sz="1800"/>
          </a:p>
        </p:txBody>
      </p:sp>
      <p:sp>
        <p:nvSpPr>
          <p:cNvPr id="59411" name="椭圆 29"/>
          <p:cNvSpPr>
            <a:spLocks noChangeAspect="1"/>
          </p:cNvSpPr>
          <p:nvPr/>
        </p:nvSpPr>
        <p:spPr bwMode="auto">
          <a:xfrm>
            <a:off x="5272088" y="3429000"/>
            <a:ext cx="92075" cy="92075"/>
          </a:xfrm>
          <a:prstGeom prst="ellipse">
            <a:avLst/>
          </a:prstGeom>
          <a:solidFill>
            <a:schemeClr val="accent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9412" name="椭圆 30"/>
          <p:cNvSpPr>
            <a:spLocks noChangeAspect="1"/>
          </p:cNvSpPr>
          <p:nvPr/>
        </p:nvSpPr>
        <p:spPr bwMode="auto">
          <a:xfrm>
            <a:off x="7578725" y="3429000"/>
            <a:ext cx="90488" cy="92075"/>
          </a:xfrm>
          <a:prstGeom prst="ellipse">
            <a:avLst/>
          </a:prstGeom>
          <a:solidFill>
            <a:schemeClr val="accent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59413" name="TextBox 31"/>
          <p:cNvSpPr txBox="1">
            <a:spLocks noChangeArrowheads="1"/>
          </p:cNvSpPr>
          <p:nvPr/>
        </p:nvSpPr>
        <p:spPr bwMode="auto">
          <a:xfrm>
            <a:off x="4700588" y="3500438"/>
            <a:ext cx="795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(x,y,z)</a:t>
            </a:r>
            <a:endParaRPr lang="zh-CN" altLang="en-US" sz="1800"/>
          </a:p>
        </p:txBody>
      </p:sp>
      <p:sp>
        <p:nvSpPr>
          <p:cNvPr id="59414" name="TextBox 32"/>
          <p:cNvSpPr txBox="1">
            <a:spLocks noChangeArrowheads="1"/>
          </p:cNvSpPr>
          <p:nvPr/>
        </p:nvSpPr>
        <p:spPr bwMode="auto">
          <a:xfrm>
            <a:off x="6924675" y="3487738"/>
            <a:ext cx="958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(x’,y’,z’)</a:t>
            </a:r>
            <a:endParaRPr lang="zh-CN" altLang="en-US" sz="1800"/>
          </a:p>
        </p:txBody>
      </p:sp>
      <p:sp>
        <p:nvSpPr>
          <p:cNvPr id="59415" name="TextBox 34"/>
          <p:cNvSpPr txBox="1">
            <a:spLocks noChangeArrowheads="1"/>
          </p:cNvSpPr>
          <p:nvPr/>
        </p:nvSpPr>
        <p:spPr bwMode="auto">
          <a:xfrm>
            <a:off x="5357813" y="4286250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(a,a,0)</a:t>
            </a:r>
            <a:endParaRPr lang="zh-CN" altLang="en-US" sz="1800"/>
          </a:p>
        </p:txBody>
      </p:sp>
      <p:sp>
        <p:nvSpPr>
          <p:cNvPr id="59416" name="TextBox 35"/>
          <p:cNvSpPr txBox="1">
            <a:spLocks noChangeArrowheads="1"/>
          </p:cNvSpPr>
          <p:nvPr/>
        </p:nvSpPr>
        <p:spPr bwMode="auto">
          <a:xfrm>
            <a:off x="7500938" y="4214813"/>
            <a:ext cx="850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(a,a,0)</a:t>
            </a:r>
            <a:endParaRPr lang="zh-CN" altLang="en-US" sz="1800"/>
          </a:p>
        </p:txBody>
      </p:sp>
      <p:sp>
        <p:nvSpPr>
          <p:cNvPr id="59417" name="TextBox 36"/>
          <p:cNvSpPr txBox="1">
            <a:spLocks noChangeArrowheads="1"/>
          </p:cNvSpPr>
          <p:nvPr/>
        </p:nvSpPr>
        <p:spPr bwMode="auto">
          <a:xfrm>
            <a:off x="5357813" y="2857500"/>
            <a:ext cx="966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(b,b,z0)</a:t>
            </a:r>
            <a:endParaRPr lang="zh-CN" altLang="en-US" sz="1800"/>
          </a:p>
        </p:txBody>
      </p:sp>
      <p:sp>
        <p:nvSpPr>
          <p:cNvPr id="59418" name="TextBox 37"/>
          <p:cNvSpPr txBox="1">
            <a:spLocks noChangeArrowheads="1"/>
          </p:cNvSpPr>
          <p:nvPr/>
        </p:nvSpPr>
        <p:spPr bwMode="auto">
          <a:xfrm>
            <a:off x="7748588" y="2857500"/>
            <a:ext cx="966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(a,a,z0)</a:t>
            </a:r>
            <a:endParaRPr lang="zh-CN" altLang="en-US" sz="1800"/>
          </a:p>
        </p:txBody>
      </p:sp>
      <p:sp>
        <p:nvSpPr>
          <p:cNvPr id="59419" name="TextBox 38"/>
          <p:cNvSpPr txBox="1">
            <a:spLocks noChangeArrowheads="1"/>
          </p:cNvSpPr>
          <p:nvPr/>
        </p:nvSpPr>
        <p:spPr bwMode="auto">
          <a:xfrm>
            <a:off x="7715250" y="2214563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(-a,a,z0)</a:t>
            </a:r>
            <a:endParaRPr lang="zh-CN" altLang="en-US" sz="1800"/>
          </a:p>
        </p:txBody>
      </p:sp>
      <p:sp>
        <p:nvSpPr>
          <p:cNvPr id="59420" name="TextBox 39"/>
          <p:cNvSpPr txBox="1">
            <a:spLocks noChangeArrowheads="1"/>
          </p:cNvSpPr>
          <p:nvPr/>
        </p:nvSpPr>
        <p:spPr bwMode="auto">
          <a:xfrm>
            <a:off x="5357813" y="2286000"/>
            <a:ext cx="1044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/>
              <a:t>(-b,b,z0)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E60A34-ABFB-4E13-A81E-07811388705F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i="1" smtClean="0"/>
              <a:t>Other applications</a:t>
            </a:r>
            <a:br>
              <a:rPr lang="en-US" altLang="zh-CN" sz="4000" i="1" smtClean="0"/>
            </a:br>
            <a:r>
              <a:rPr lang="en-US" altLang="zh-CN" sz="4000" i="1" smtClean="0"/>
              <a:t>of z-buffer</a:t>
            </a:r>
            <a:endParaRPr lang="zh-CN" altLang="en-US" sz="4000" smtClean="0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57188" y="1484313"/>
            <a:ext cx="4286250" cy="16843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 smtClean="0"/>
              <a:t>Shadow computation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light source as viewpoint (</a:t>
            </a:r>
            <a:r>
              <a:rPr lang="zh-CN" altLang="en-US" dirty="0" smtClean="0"/>
              <a:t>阴影计算</a:t>
            </a:r>
            <a:r>
              <a:rPr lang="en-US" altLang="zh-CN" dirty="0" smtClean="0"/>
              <a:t>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pic>
        <p:nvPicPr>
          <p:cNvPr id="60421" name="Picture 6" descr="shadow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795338"/>
            <a:ext cx="3929062" cy="587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</a:t>
            </a:r>
            <a:endParaRPr lang="zh-CN" altLang="en-US" smtClean="0"/>
          </a:p>
        </p:txBody>
      </p:sp>
      <p:sp>
        <p:nvSpPr>
          <p:cNvPr id="62467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62468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62469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26B9D4-B888-4CC7-B1E6-CB6F3FD893E9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62470" name="Picture 9" descr="depth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92075"/>
            <a:ext cx="8339138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7A6558-1EED-46AC-83AB-31D09F9BE7D7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i="1" smtClean="0"/>
              <a:t>Other applications</a:t>
            </a:r>
            <a:endParaRPr lang="zh-CN" altLang="en-US" smtClean="0"/>
          </a:p>
        </p:txBody>
      </p:sp>
      <p:pic>
        <p:nvPicPr>
          <p:cNvPr id="1996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92375"/>
            <a:ext cx="7991475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6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05263"/>
            <a:ext cx="158273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68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005263"/>
            <a:ext cx="1582738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68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005263"/>
            <a:ext cx="1582737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68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005263"/>
            <a:ext cx="1582738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68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005263"/>
            <a:ext cx="15827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9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Image composition: rgb</a:t>
            </a:r>
            <a:r>
              <a:rPr lang="zh-CN" altLang="en-US" smtClean="0">
                <a:sym typeface="Symbol" panose="05050102010706020507" pitchFamily="18" charset="2"/>
              </a:rPr>
              <a:t> </a:t>
            </a:r>
            <a:r>
              <a:rPr lang="en-US" altLang="zh-CN" smtClean="0">
                <a:sym typeface="Symbol" panose="05050102010706020507" pitchFamily="18" charset="2"/>
              </a:rPr>
              <a:t>&amp; </a:t>
            </a:r>
            <a:r>
              <a:rPr lang="en-US" altLang="zh-CN" smtClean="0"/>
              <a:t>z-buffer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4F6ADF-11CC-4D5D-98C9-E33D93AAD933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i="1" smtClean="0"/>
              <a:t>Pros and cons</a:t>
            </a:r>
            <a:r>
              <a:rPr lang="zh-CN" altLang="en-US" i="1" smtClean="0"/>
              <a:t> </a:t>
            </a:r>
            <a:r>
              <a:rPr lang="en-US" altLang="zh-CN" i="1" smtClean="0"/>
              <a:t>(</a:t>
            </a:r>
            <a:r>
              <a:rPr lang="zh-CN" altLang="en-US" i="1" smtClean="0"/>
              <a:t>优缺点</a:t>
            </a:r>
            <a:r>
              <a:rPr lang="en-US" altLang="zh-CN" i="1" smtClean="0"/>
              <a:t>)</a:t>
            </a:r>
            <a:endParaRPr lang="zh-CN" altLang="en-US" smtClean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Complexity: (O(nN))</a:t>
            </a:r>
            <a:endParaRPr lang="zh-CN" altLang="en-US" smtClean="0"/>
          </a:p>
          <a:p>
            <a:pPr eaLnBrk="1" hangingPunct="1"/>
            <a:r>
              <a:rPr lang="en-US" altLang="zh-CN" smtClean="0"/>
              <a:t>Without </a:t>
            </a:r>
            <a:r>
              <a:rPr lang="en-US" altLang="zh-CN" b="1" smtClean="0"/>
              <a:t>sorting</a:t>
            </a:r>
            <a:r>
              <a:rPr lang="en-US" altLang="zh-CN" smtClean="0"/>
              <a:t> (Determine </a:t>
            </a:r>
            <a:r>
              <a:rPr lang="en-US" altLang="zh-CN" b="1" smtClean="0"/>
              <a:t>Maximum</a:t>
            </a:r>
            <a:r>
              <a:rPr lang="en-US" altLang="zh-CN" smtClean="0"/>
              <a:t> / </a:t>
            </a:r>
            <a:r>
              <a:rPr lang="en-US" altLang="zh-CN" b="1" smtClean="0"/>
              <a:t>minimum</a:t>
            </a:r>
            <a:r>
              <a:rPr lang="en-US" altLang="zh-CN" smtClean="0"/>
              <a:t>) </a:t>
            </a:r>
            <a:r>
              <a:rPr lang="zh-CN" altLang="en-US" smtClean="0"/>
              <a:t>（不排序）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Arbitrary geometric objects: intersection with rays </a:t>
            </a:r>
            <a:r>
              <a:rPr lang="zh-CN" altLang="en-US" smtClean="0"/>
              <a:t>（任意几何形状）</a:t>
            </a:r>
            <a:endParaRPr lang="en-US" altLang="zh-CN" smtClean="0"/>
          </a:p>
          <a:p>
            <a:pPr eaLnBrk="1" hangingPunct="1"/>
            <a:r>
              <a:rPr lang="en-US" altLang="zh-CN" smtClean="0"/>
              <a:t>Parallel implementation (</a:t>
            </a:r>
            <a:r>
              <a:rPr lang="zh-CN" altLang="en-US" smtClean="0"/>
              <a:t>硬件加速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27199F-8DF0-4809-A5D8-9C75DD0ED9EF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i="1" smtClean="0"/>
              <a:t>Pros and cons</a:t>
            </a:r>
            <a:endParaRPr lang="zh-CN" altLang="en-US" smtClean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84313"/>
            <a:ext cx="7924800" cy="4564062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zh-CN" i="1" smtClean="0"/>
              <a:t>Z-buffer is very big </a:t>
            </a:r>
            <a:r>
              <a:rPr lang="zh-CN" altLang="en-US" i="1" smtClean="0"/>
              <a:t>（占显存）</a:t>
            </a:r>
            <a:endParaRPr lang="zh-CN" altLang="en-US" smtClean="0"/>
          </a:p>
          <a:p>
            <a:pPr lvl="1" eaLnBrk="1" hangingPunct="1">
              <a:spcBef>
                <a:spcPct val="40000"/>
              </a:spcBef>
            </a:pPr>
            <a:r>
              <a:rPr lang="en-US" altLang="zh-CN" smtClean="0">
                <a:solidFill>
                  <a:srgbClr val="0000CC"/>
                </a:solidFill>
              </a:rPr>
              <a:t>If depth  ranges from  0  to 10</a:t>
            </a:r>
            <a:r>
              <a:rPr lang="en-US" altLang="zh-CN" baseline="30000" smtClean="0">
                <a:solidFill>
                  <a:srgbClr val="0000CC"/>
                </a:solidFill>
              </a:rPr>
              <a:t>6</a:t>
            </a:r>
            <a:r>
              <a:rPr lang="en-US" altLang="zh-CN" smtClean="0">
                <a:solidFill>
                  <a:srgbClr val="0000CC"/>
                </a:solidFill>
              </a:rPr>
              <a:t>, then one pixel needs  24 bits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CN" smtClean="0">
                <a:solidFill>
                  <a:srgbClr val="0000CC"/>
                </a:solidFill>
              </a:rPr>
              <a:t>If resolution is 1280×1024</a:t>
            </a:r>
            <a:r>
              <a:rPr lang="zh-CN" altLang="en-US" smtClean="0">
                <a:solidFill>
                  <a:srgbClr val="0000CC"/>
                </a:solidFill>
              </a:rPr>
              <a:t>，</a:t>
            </a:r>
            <a:r>
              <a:rPr lang="en-US" altLang="zh-CN" smtClean="0">
                <a:solidFill>
                  <a:srgbClr val="0000CC"/>
                </a:solidFill>
              </a:rPr>
              <a:t>then z-buffer needs 4MB memory</a:t>
            </a:r>
            <a:endParaRPr lang="zh-CN" altLang="en-US" smtClean="0">
              <a:solidFill>
                <a:srgbClr val="0000CC"/>
              </a:solidFill>
            </a:endParaRPr>
          </a:p>
          <a:p>
            <a:pPr eaLnBrk="1" hangingPunct="1">
              <a:spcBef>
                <a:spcPct val="40000"/>
              </a:spcBef>
            </a:pPr>
            <a:r>
              <a:rPr lang="en-US" altLang="zh-CN" smtClean="0"/>
              <a:t>Aliasing due to depth sampling (</a:t>
            </a:r>
            <a:r>
              <a:rPr lang="zh-CN" altLang="en-US" smtClean="0"/>
              <a:t>走样</a:t>
            </a:r>
            <a:r>
              <a:rPr lang="en-US" altLang="zh-CN" smtClean="0"/>
              <a:t>)</a:t>
            </a:r>
            <a:endParaRPr lang="zh-CN" altLang="en-US" smtClean="0"/>
          </a:p>
          <a:p>
            <a:pPr eaLnBrk="1" hangingPunct="1">
              <a:spcBef>
                <a:spcPct val="40000"/>
              </a:spcBef>
            </a:pPr>
            <a:r>
              <a:rPr lang="en-US" altLang="zh-CN" smtClean="0"/>
              <a:t>Difficult to deal with translucent objects (</a:t>
            </a:r>
            <a:r>
              <a:rPr lang="zh-CN" altLang="en-US" smtClean="0"/>
              <a:t>不好处理透明物体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2EF0AB-CA7E-4C0E-B56A-B84884A90BC8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Agenda</a:t>
            </a:r>
            <a:endParaRPr lang="zh-CN" altLang="en-US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57325"/>
            <a:ext cx="7924800" cy="47085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Clipping (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Textbook: chap 6, Sect. 6-7, 6-8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Terminologies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Line clipping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Polygon clipping</a:t>
            </a:r>
          </a:p>
          <a:p>
            <a:pPr eaLnBrk="1" hangingPunct="1">
              <a:defRPr/>
            </a:pPr>
            <a:r>
              <a:rPr lang="en-US" altLang="zh-CN" dirty="0" smtClean="0"/>
              <a:t>Hidden surface removal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2">
                    <a:lumMod val="65000"/>
                  </a:schemeClr>
                </a:solidFill>
              </a:rPr>
              <a:t>Terminologies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space: Z-buffer algorithm</a:t>
            </a:r>
          </a:p>
          <a:p>
            <a:pPr lvl="1" eaLnBrk="1" hangingPunct="1">
              <a:defRPr/>
            </a:pPr>
            <a:r>
              <a:rPr lang="en-US" altLang="zh-CN" dirty="0" smtClean="0"/>
              <a:t>Object space: back face culling &amp; list priority methods</a:t>
            </a:r>
          </a:p>
          <a:p>
            <a:pPr lvl="1"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Hidden Surfaces Removed</a:t>
            </a:r>
          </a:p>
        </p:txBody>
      </p:sp>
      <p:pic>
        <p:nvPicPr>
          <p:cNvPr id="9219" name="Picture 3" descr="Render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450" y="1557338"/>
            <a:ext cx="7980363" cy="431958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03CFAA-D8FD-4C8B-B492-7202551A6938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37250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283075" y="3086100"/>
          <a:ext cx="4465638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2" name="位图图像" r:id="rId4" imgW="10736174" imgH="7744906" progId="Paint.Picture">
                  <p:embed/>
                </p:oleObj>
              </mc:Choice>
              <mc:Fallback>
                <p:oleObj name="位图图像" r:id="rId4" imgW="10736174" imgH="7744906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075" y="3086100"/>
                        <a:ext cx="4465638" cy="322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Back face culling (</a:t>
            </a:r>
            <a:r>
              <a:rPr lang="zh-CN" altLang="en-US" smtClean="0"/>
              <a:t>后向面剔除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  <p:sp>
        <p:nvSpPr>
          <p:cNvPr id="4372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313" y="1312863"/>
            <a:ext cx="7924800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 smtClean="0">
                <a:latin typeface="+mj-lt"/>
              </a:rPr>
              <a:t>V</a:t>
            </a:r>
            <a:r>
              <a:rPr lang="zh-CN" altLang="en-US" b="1" dirty="0" smtClean="0">
                <a:latin typeface="+mj-lt"/>
              </a:rPr>
              <a:t>：</a:t>
            </a:r>
            <a:r>
              <a:rPr lang="en-US" altLang="zh-CN" b="1" dirty="0" smtClean="0">
                <a:latin typeface="+mj-lt"/>
              </a:rPr>
              <a:t>the viewing direction from the object to the camera; </a:t>
            </a:r>
          </a:p>
          <a:p>
            <a:pPr eaLnBrk="1" hangingPunct="1">
              <a:defRPr/>
            </a:pPr>
            <a:r>
              <a:rPr lang="en-US" altLang="zh-CN" b="1" dirty="0" smtClean="0">
                <a:latin typeface="+mj-lt"/>
              </a:rPr>
              <a:t>n the normal of the face to be tested</a:t>
            </a:r>
          </a:p>
          <a:p>
            <a:pPr eaLnBrk="1" hangingPunct="1">
              <a:defRPr/>
            </a:pPr>
            <a:r>
              <a:rPr lang="en-US" altLang="zh-CN" b="1" dirty="0" smtClean="0">
                <a:latin typeface="Times New Roman" pitchFamily="18" charset="0"/>
              </a:rPr>
              <a:t>N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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&lt;0</a:t>
            </a:r>
            <a:r>
              <a:rPr lang="zh-CN" altLang="en-US" dirty="0" smtClean="0">
                <a:latin typeface="Times New Roman" pitchFamily="18" charset="0"/>
                <a:sym typeface="Symbol" pitchFamily="18" charset="2"/>
              </a:rPr>
              <a:t>：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invisible</a:t>
            </a:r>
            <a:endParaRPr lang="en-US" altLang="zh-CN" dirty="0">
              <a:latin typeface="Times New Roman" pitchFamily="18" charset="0"/>
              <a:sym typeface="Symbol" pitchFamily="18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   </a:t>
            </a:r>
            <a:r>
              <a:rPr lang="en-US" altLang="zh-CN" b="1" dirty="0" smtClean="0">
                <a:latin typeface="Times New Roman" pitchFamily="18" charset="0"/>
              </a:rPr>
              <a:t>N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</a:t>
            </a:r>
            <a:r>
              <a:rPr lang="en-US" altLang="zh-CN" b="1" dirty="0" smtClean="0">
                <a:latin typeface="Times New Roman" pitchFamily="18" charset="0"/>
                <a:sym typeface="Symbol" pitchFamily="18" charset="2"/>
              </a:rPr>
              <a:t>V</a:t>
            </a:r>
            <a:r>
              <a:rPr lang="en-US" altLang="zh-CN" dirty="0" smtClean="0">
                <a:latin typeface="Times New Roman" pitchFamily="18" charset="0"/>
                <a:sym typeface="Symbol" pitchFamily="18" charset="2"/>
              </a:rPr>
              <a:t>0:   visible</a:t>
            </a:r>
            <a:endParaRPr lang="zh-CN" altLang="en-US" dirty="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endParaRPr lang="zh-CN" alt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7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7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37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437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37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37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Polygon Normals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3048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600" dirty="0" smtClean="0">
                <a:ea typeface="宋体" charset="-122"/>
              </a:rPr>
              <a:t>Let polygon vertices </a:t>
            </a:r>
            <a:r>
              <a:rPr lang="en-US" altLang="zh-CN" sz="3400" b="1" dirty="0" smtClean="0">
                <a:latin typeface="cmr10" pitchFamily="34" charset="0"/>
                <a:ea typeface="宋体" charset="-122"/>
              </a:rPr>
              <a:t>v</a:t>
            </a:r>
            <a:r>
              <a:rPr lang="en-US" altLang="zh-CN" sz="3400" baseline="-25000" dirty="0" smtClean="0">
                <a:latin typeface="cmr10" pitchFamily="34" charset="0"/>
                <a:ea typeface="宋体" charset="-122"/>
              </a:rPr>
              <a:t>0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, </a:t>
            </a:r>
            <a:r>
              <a:rPr lang="en-US" altLang="zh-CN" sz="3400" b="1" dirty="0" smtClean="0">
                <a:latin typeface="cmr10" pitchFamily="34" charset="0"/>
                <a:ea typeface="宋体" charset="-122"/>
              </a:rPr>
              <a:t>v</a:t>
            </a:r>
            <a:r>
              <a:rPr lang="en-US" altLang="zh-CN" sz="3400" baseline="-25000" dirty="0" smtClean="0">
                <a:latin typeface="cmr10" pitchFamily="34" charset="0"/>
                <a:ea typeface="宋体" charset="-122"/>
              </a:rPr>
              <a:t>1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, </a:t>
            </a:r>
            <a:r>
              <a:rPr lang="en-US" altLang="zh-CN" sz="3400" b="1" dirty="0" smtClean="0">
                <a:latin typeface="cmr10" pitchFamily="34" charset="0"/>
                <a:ea typeface="宋体" charset="-122"/>
              </a:rPr>
              <a:t>v</a:t>
            </a:r>
            <a:r>
              <a:rPr lang="en-US" altLang="zh-CN" sz="3400" baseline="-25000" dirty="0" smtClean="0">
                <a:latin typeface="cmr10" pitchFamily="34" charset="0"/>
                <a:ea typeface="宋体" charset="-122"/>
              </a:rPr>
              <a:t>2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,..., </a:t>
            </a:r>
            <a:r>
              <a:rPr lang="en-US" altLang="zh-CN" sz="3400" b="1" dirty="0" err="1" smtClean="0">
                <a:latin typeface="cmr10" pitchFamily="34" charset="0"/>
                <a:ea typeface="宋体" charset="-122"/>
              </a:rPr>
              <a:t>v</a:t>
            </a:r>
            <a:r>
              <a:rPr lang="en-US" altLang="zh-CN" sz="3400" baseline="-25000" dirty="0" err="1" smtClean="0">
                <a:latin typeface="cmmi10" pitchFamily="34" charset="0"/>
                <a:ea typeface="宋体" charset="-122"/>
              </a:rPr>
              <a:t>n</a:t>
            </a:r>
            <a:r>
              <a:rPr lang="en-US" altLang="zh-CN" sz="3400" baseline="-25000" dirty="0" smtClean="0">
                <a:latin typeface="cmmi10" pitchFamily="34" charset="0"/>
                <a:ea typeface="宋体" charset="-122"/>
              </a:rPr>
              <a:t> - </a:t>
            </a:r>
            <a:r>
              <a:rPr lang="en-US" altLang="zh-CN" sz="3400" baseline="-25000" dirty="0" smtClean="0">
                <a:latin typeface="cmr10" pitchFamily="34" charset="0"/>
                <a:ea typeface="宋体" charset="-122"/>
              </a:rPr>
              <a:t>1</a:t>
            </a:r>
            <a:r>
              <a:rPr lang="en-US" altLang="zh-CN" sz="2600" dirty="0" smtClean="0">
                <a:ea typeface="宋体" charset="-122"/>
              </a:rPr>
              <a:t> be in counterclockwise order and co-planar</a:t>
            </a:r>
          </a:p>
          <a:p>
            <a:pPr eaLnBrk="1" hangingPunct="1">
              <a:defRPr/>
            </a:pPr>
            <a:r>
              <a:rPr lang="en-US" altLang="zh-CN" sz="2600" dirty="0" smtClean="0">
                <a:ea typeface="宋体" charset="-122"/>
              </a:rPr>
              <a:t>Calculate normal with cross product:            </a:t>
            </a:r>
          </a:p>
          <a:p>
            <a:pPr algn="ctr" eaLnBrk="1" hangingPunct="1"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600" dirty="0" smtClean="0">
                <a:ea typeface="宋体" charset="-122"/>
              </a:rPr>
              <a:t> </a:t>
            </a:r>
            <a:r>
              <a:rPr lang="en-US" altLang="zh-CN" sz="3400" b="1" dirty="0" smtClean="0">
                <a:latin typeface="cmr10" pitchFamily="34" charset="0"/>
                <a:ea typeface="宋体" charset="-122"/>
              </a:rPr>
              <a:t>n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 = (</a:t>
            </a:r>
            <a:r>
              <a:rPr lang="en-US" altLang="zh-CN" sz="3400" b="1" dirty="0" smtClean="0">
                <a:latin typeface="cmr10" pitchFamily="34" charset="0"/>
                <a:ea typeface="宋体" charset="-122"/>
              </a:rPr>
              <a:t>v</a:t>
            </a:r>
            <a:r>
              <a:rPr lang="en-US" altLang="zh-CN" sz="3400" baseline="-25000" dirty="0" smtClean="0">
                <a:latin typeface="cmr10" pitchFamily="34" charset="0"/>
                <a:ea typeface="宋体" charset="-122"/>
              </a:rPr>
              <a:t>1 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-</a:t>
            </a:r>
            <a:r>
              <a:rPr lang="en-US" altLang="zh-CN" sz="3400" dirty="0" smtClean="0">
                <a:latin typeface="cmsy10" pitchFamily="34" charset="0"/>
                <a:ea typeface="宋体" charset="-122"/>
              </a:rPr>
              <a:t> </a:t>
            </a:r>
            <a:r>
              <a:rPr lang="en-US" altLang="zh-CN" sz="3400" b="1" dirty="0" smtClean="0">
                <a:latin typeface="cmr10" pitchFamily="34" charset="0"/>
                <a:ea typeface="宋体" charset="-122"/>
              </a:rPr>
              <a:t>v</a:t>
            </a:r>
            <a:r>
              <a:rPr lang="en-US" altLang="zh-CN" sz="3400" baseline="-25000" dirty="0" smtClean="0">
                <a:latin typeface="cmr10" pitchFamily="34" charset="0"/>
                <a:ea typeface="宋体" charset="-122"/>
              </a:rPr>
              <a:t>0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) X (</a:t>
            </a:r>
            <a:r>
              <a:rPr lang="en-US" altLang="zh-CN" sz="3400" b="1" dirty="0" err="1" smtClean="0">
                <a:latin typeface="cmr10" pitchFamily="34" charset="0"/>
                <a:ea typeface="宋体" charset="-122"/>
              </a:rPr>
              <a:t>v</a:t>
            </a:r>
            <a:r>
              <a:rPr lang="en-US" altLang="zh-CN" sz="3400" baseline="-25000" dirty="0" err="1" smtClean="0">
                <a:latin typeface="cmmi10" pitchFamily="34" charset="0"/>
                <a:ea typeface="宋体" charset="-122"/>
              </a:rPr>
              <a:t>n</a:t>
            </a:r>
            <a:r>
              <a:rPr lang="en-US" altLang="zh-CN" sz="3400" baseline="-25000" dirty="0" smtClean="0">
                <a:latin typeface="cmmi10" pitchFamily="34" charset="0"/>
                <a:ea typeface="宋体" charset="-122"/>
              </a:rPr>
              <a:t> - </a:t>
            </a:r>
            <a:r>
              <a:rPr lang="en-US" altLang="zh-CN" sz="3400" baseline="-25000" dirty="0" smtClean="0">
                <a:latin typeface="cmr10" pitchFamily="34" charset="0"/>
                <a:ea typeface="宋体" charset="-122"/>
              </a:rPr>
              <a:t>1 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-</a:t>
            </a:r>
            <a:r>
              <a:rPr lang="en-US" altLang="zh-CN" sz="3400" dirty="0" smtClean="0">
                <a:latin typeface="cmsy10" pitchFamily="34" charset="0"/>
                <a:ea typeface="宋体" charset="-122"/>
              </a:rPr>
              <a:t> </a:t>
            </a:r>
            <a:r>
              <a:rPr lang="en-US" altLang="zh-CN" sz="3400" b="1" dirty="0" smtClean="0">
                <a:latin typeface="cmr10" pitchFamily="34" charset="0"/>
                <a:ea typeface="宋体" charset="-122"/>
              </a:rPr>
              <a:t>v</a:t>
            </a:r>
            <a:r>
              <a:rPr lang="en-US" altLang="zh-CN" sz="3400" baseline="-25000" dirty="0" smtClean="0">
                <a:latin typeface="cmr10" pitchFamily="34" charset="0"/>
                <a:ea typeface="宋体" charset="-122"/>
              </a:rPr>
              <a:t>0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)</a:t>
            </a:r>
          </a:p>
          <a:p>
            <a:pPr eaLnBrk="1" hangingPunct="1">
              <a:defRPr/>
            </a:pPr>
            <a:r>
              <a:rPr lang="en-US" altLang="zh-CN" sz="2600" dirty="0" smtClean="0">
                <a:ea typeface="宋体" charset="-122"/>
              </a:rPr>
              <a:t>Normalize to unit vector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600" dirty="0">
                <a:ea typeface="宋体" charset="-122"/>
              </a:rPr>
              <a:t> </a:t>
            </a:r>
            <a:r>
              <a:rPr lang="en-US" altLang="zh-CN" sz="2600" dirty="0" smtClean="0">
                <a:ea typeface="宋体" charset="-122"/>
              </a:rPr>
              <a:t>   with </a:t>
            </a:r>
            <a:r>
              <a:rPr lang="en-US" altLang="zh-CN" sz="3400" b="1" dirty="0" smtClean="0">
                <a:latin typeface="cmr10" pitchFamily="34" charset="0"/>
                <a:ea typeface="宋体" charset="-122"/>
              </a:rPr>
              <a:t>n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/║</a:t>
            </a:r>
            <a:r>
              <a:rPr lang="en-US" altLang="zh-CN" sz="3400" b="1" dirty="0" smtClean="0">
                <a:latin typeface="cmr10" pitchFamily="34" charset="0"/>
                <a:ea typeface="宋体" charset="-122"/>
              </a:rPr>
              <a:t>n</a:t>
            </a:r>
            <a:r>
              <a:rPr lang="en-US" altLang="zh-CN" sz="3400" dirty="0" smtClean="0">
                <a:latin typeface="cmr10" pitchFamily="34" charset="0"/>
                <a:ea typeface="宋体" charset="-122"/>
              </a:rPr>
              <a:t>║</a:t>
            </a:r>
          </a:p>
        </p:txBody>
      </p:sp>
      <p:grpSp>
        <p:nvGrpSpPr>
          <p:cNvPr id="73732" name="Group 20"/>
          <p:cNvGrpSpPr>
            <a:grpSpLocks/>
          </p:cNvGrpSpPr>
          <p:nvPr/>
        </p:nvGrpSpPr>
        <p:grpSpPr bwMode="auto">
          <a:xfrm>
            <a:off x="5219700" y="4149725"/>
            <a:ext cx="3233738" cy="2033588"/>
            <a:chOff x="1700" y="3024"/>
            <a:chExt cx="2037" cy="1281"/>
          </a:xfrm>
        </p:grpSpPr>
        <p:sp>
          <p:nvSpPr>
            <p:cNvPr id="73739" name="Line 4"/>
            <p:cNvSpPr>
              <a:spLocks noChangeShapeType="1"/>
            </p:cNvSpPr>
            <p:nvPr/>
          </p:nvSpPr>
          <p:spPr bwMode="auto">
            <a:xfrm>
              <a:off x="2640" y="3264"/>
              <a:ext cx="81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0" name="Line 5"/>
            <p:cNvSpPr>
              <a:spLocks noChangeShapeType="1"/>
            </p:cNvSpPr>
            <p:nvPr/>
          </p:nvSpPr>
          <p:spPr bwMode="auto">
            <a:xfrm flipH="1">
              <a:off x="1968" y="3264"/>
              <a:ext cx="67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1" name="Line 6"/>
            <p:cNvSpPr>
              <a:spLocks noChangeShapeType="1"/>
            </p:cNvSpPr>
            <p:nvPr/>
          </p:nvSpPr>
          <p:spPr bwMode="auto">
            <a:xfrm>
              <a:off x="1968" y="364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2" name="Line 7"/>
            <p:cNvSpPr>
              <a:spLocks noChangeShapeType="1"/>
            </p:cNvSpPr>
            <p:nvPr/>
          </p:nvSpPr>
          <p:spPr bwMode="auto">
            <a:xfrm flipV="1">
              <a:off x="2352" y="4032"/>
              <a:ext cx="86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3" name="Line 8"/>
            <p:cNvSpPr>
              <a:spLocks noChangeShapeType="1"/>
            </p:cNvSpPr>
            <p:nvPr/>
          </p:nvSpPr>
          <p:spPr bwMode="auto">
            <a:xfrm flipV="1">
              <a:off x="3216" y="3504"/>
              <a:ext cx="24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44" name="Text Box 9"/>
            <p:cNvSpPr txBox="1">
              <a:spLocks noChangeArrowheads="1"/>
            </p:cNvSpPr>
            <p:nvPr/>
          </p:nvSpPr>
          <p:spPr bwMode="auto">
            <a:xfrm>
              <a:off x="2064" y="4017"/>
              <a:ext cx="2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cmr10" pitchFamily="34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>
                  <a:latin typeface="cmr10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3745" name="Text Box 10"/>
            <p:cNvSpPr txBox="1">
              <a:spLocks noChangeArrowheads="1"/>
            </p:cNvSpPr>
            <p:nvPr/>
          </p:nvSpPr>
          <p:spPr bwMode="auto">
            <a:xfrm>
              <a:off x="3175" y="3936"/>
              <a:ext cx="2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cmr10" pitchFamily="34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>
                  <a:latin typeface="cmr10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3746" name="Text Box 11"/>
            <p:cNvSpPr txBox="1">
              <a:spLocks noChangeArrowheads="1"/>
            </p:cNvSpPr>
            <p:nvPr/>
          </p:nvSpPr>
          <p:spPr bwMode="auto">
            <a:xfrm>
              <a:off x="3456" y="3360"/>
              <a:ext cx="2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cmr10" pitchFamily="34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>
                  <a:latin typeface="cmr10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3747" name="Text Box 12"/>
            <p:cNvSpPr txBox="1">
              <a:spLocks noChangeArrowheads="1"/>
            </p:cNvSpPr>
            <p:nvPr/>
          </p:nvSpPr>
          <p:spPr bwMode="auto">
            <a:xfrm>
              <a:off x="2592" y="3024"/>
              <a:ext cx="2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cmr10" pitchFamily="34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>
                  <a:latin typeface="cmr10" pitchFamily="34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3748" name="Text Box 13"/>
            <p:cNvSpPr txBox="1">
              <a:spLocks noChangeArrowheads="1"/>
            </p:cNvSpPr>
            <p:nvPr/>
          </p:nvSpPr>
          <p:spPr bwMode="auto">
            <a:xfrm>
              <a:off x="1700" y="3471"/>
              <a:ext cx="2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cmr10" pitchFamily="34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>
                  <a:latin typeface="cmr10" pitchFamily="34" charset="0"/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5645150" y="3860800"/>
            <a:ext cx="1981200" cy="2117725"/>
            <a:chOff x="1968" y="2842"/>
            <a:chExt cx="1248" cy="1334"/>
          </a:xfrm>
        </p:grpSpPr>
        <p:sp>
          <p:nvSpPr>
            <p:cNvPr id="73734" name="Line 22"/>
            <p:cNvSpPr>
              <a:spLocks noChangeShapeType="1"/>
            </p:cNvSpPr>
            <p:nvPr/>
          </p:nvSpPr>
          <p:spPr bwMode="auto">
            <a:xfrm>
              <a:off x="1968" y="3648"/>
              <a:ext cx="384" cy="5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lg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35" name="Line 23"/>
            <p:cNvSpPr>
              <a:spLocks noChangeShapeType="1"/>
            </p:cNvSpPr>
            <p:nvPr/>
          </p:nvSpPr>
          <p:spPr bwMode="auto">
            <a:xfrm flipV="1">
              <a:off x="2352" y="4032"/>
              <a:ext cx="864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3736" name="Group 24"/>
            <p:cNvGrpSpPr>
              <a:grpSpLocks/>
            </p:cNvGrpSpPr>
            <p:nvPr/>
          </p:nvGrpSpPr>
          <p:grpSpPr bwMode="auto">
            <a:xfrm>
              <a:off x="2334" y="2842"/>
              <a:ext cx="291" cy="869"/>
              <a:chOff x="2334" y="2842"/>
              <a:chExt cx="291" cy="869"/>
            </a:xfrm>
          </p:grpSpPr>
          <p:sp>
            <p:nvSpPr>
              <p:cNvPr id="73737" name="Line 25"/>
              <p:cNvSpPr>
                <a:spLocks noChangeShapeType="1"/>
              </p:cNvSpPr>
              <p:nvPr/>
            </p:nvSpPr>
            <p:spPr bwMode="auto">
              <a:xfrm flipH="1" flipV="1">
                <a:off x="2458" y="3087"/>
                <a:ext cx="167" cy="62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38" name="Text Box 26"/>
              <p:cNvSpPr txBox="1">
                <a:spLocks noChangeArrowheads="1"/>
              </p:cNvSpPr>
              <p:nvPr/>
            </p:nvSpPr>
            <p:spPr bwMode="auto">
              <a:xfrm>
                <a:off x="2334" y="2842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1">
                    <a:latin typeface="cmr10" pitchFamily="34" charset="0"/>
                    <a:ea typeface="宋体" panose="02010600030101010101" pitchFamily="2" charset="-122"/>
                  </a:rPr>
                  <a:t>n</a:t>
                </a:r>
                <a:endParaRPr lang="en-US" altLang="zh-CN" sz="2400" baseline="-25000">
                  <a:latin typeface="cmr10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F272EA-082F-4767-B1B9-6A058233945C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Limitations</a:t>
            </a:r>
            <a:endParaRPr lang="zh-CN" altLang="en-US" smtClean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4565650"/>
          </a:xfrm>
        </p:spPr>
        <p:txBody>
          <a:bodyPr/>
          <a:lstStyle/>
          <a:p>
            <a:pPr eaLnBrk="1" hangingPunct="1"/>
            <a:r>
              <a:rPr lang="en-US" altLang="zh-CN" smtClean="0"/>
              <a:t>Only applicable to convex polyhedra (</a:t>
            </a:r>
            <a:r>
              <a:rPr lang="zh-CN" altLang="en-US" smtClean="0"/>
              <a:t>凸多面体</a:t>
            </a:r>
            <a:r>
              <a:rPr lang="en-US" altLang="zh-CN" smtClean="0"/>
              <a:t>) </a:t>
            </a:r>
            <a:endParaRPr lang="zh-CN" altLang="en-US" smtClean="0"/>
          </a:p>
        </p:txBody>
      </p:sp>
      <p:graphicFrame>
        <p:nvGraphicFramePr>
          <p:cNvPr id="43930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051050" y="2708275"/>
          <a:ext cx="4829175" cy="295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5" name="位图图像" r:id="rId4" imgW="7838095" imgH="4791744" progId="Paint.Picture">
                  <p:embed/>
                </p:oleObj>
              </mc:Choice>
              <mc:Fallback>
                <p:oleObj name="位图图像" r:id="rId4" imgW="7838095" imgH="479174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708275"/>
                        <a:ext cx="4829175" cy="295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9301" name="Text Box 5"/>
          <p:cNvSpPr txBox="1">
            <a:spLocks noChangeArrowheads="1"/>
          </p:cNvSpPr>
          <p:nvPr/>
        </p:nvSpPr>
        <p:spPr bwMode="auto">
          <a:xfrm>
            <a:off x="1187450" y="5805488"/>
            <a:ext cx="68405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/>
              <a:t>对于蓝色与绿色的面，简单的背面剔除不能实现完全消隐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3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3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30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AC364F-BACB-4001-9480-F7E842CFD128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Limitations </a:t>
            </a:r>
            <a:endParaRPr lang="zh-CN" altLang="en-US" smtClean="0"/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It can not process occluding </a:t>
            </a:r>
            <a:r>
              <a:rPr lang="zh-CN" altLang="en-US" sz="2800" smtClean="0"/>
              <a:t>（不能处理遮挡）</a:t>
            </a:r>
            <a:endParaRPr lang="en-US" altLang="zh-CN" sz="2800" smtClean="0"/>
          </a:p>
          <a:p>
            <a:pPr lvl="1" eaLnBrk="1" hangingPunct="1"/>
            <a:r>
              <a:rPr lang="en-US" altLang="zh-CN" sz="2400" smtClean="0"/>
              <a:t>Can be used as a preprocessing step</a:t>
            </a:r>
            <a:endParaRPr lang="zh-CN" altLang="en-US" smtClean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25550" y="2708275"/>
            <a:ext cx="6886575" cy="3457575"/>
            <a:chOff x="772" y="1706"/>
            <a:chExt cx="4338" cy="2178"/>
          </a:xfrm>
        </p:grpSpPr>
        <p:sp>
          <p:nvSpPr>
            <p:cNvPr id="76806" name="Freeform 6"/>
            <p:cNvSpPr>
              <a:spLocks/>
            </p:cNvSpPr>
            <p:nvPr/>
          </p:nvSpPr>
          <p:spPr bwMode="auto">
            <a:xfrm>
              <a:off x="839" y="1707"/>
              <a:ext cx="4264" cy="2177"/>
            </a:xfrm>
            <a:custGeom>
              <a:avLst/>
              <a:gdLst>
                <a:gd name="T0" fmla="*/ 4264 w 4264"/>
                <a:gd name="T1" fmla="*/ 0 h 2177"/>
                <a:gd name="T2" fmla="*/ 4264 w 4264"/>
                <a:gd name="T3" fmla="*/ 2177 h 2177"/>
                <a:gd name="T4" fmla="*/ 0 w 4264"/>
                <a:gd name="T5" fmla="*/ 1088 h 2177"/>
                <a:gd name="T6" fmla="*/ 4264 w 4264"/>
                <a:gd name="T7" fmla="*/ 0 h 2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64"/>
                <a:gd name="T13" fmla="*/ 0 h 2177"/>
                <a:gd name="T14" fmla="*/ 4264 w 4264"/>
                <a:gd name="T15" fmla="*/ 2177 h 2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64" h="2177">
                  <a:moveTo>
                    <a:pt x="4264" y="0"/>
                  </a:moveTo>
                  <a:lnTo>
                    <a:pt x="4264" y="2177"/>
                  </a:lnTo>
                  <a:lnTo>
                    <a:pt x="0" y="1088"/>
                  </a:lnTo>
                  <a:lnTo>
                    <a:pt x="4264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7" name="Freeform 7"/>
            <p:cNvSpPr>
              <a:spLocks/>
            </p:cNvSpPr>
            <p:nvPr/>
          </p:nvSpPr>
          <p:spPr bwMode="auto">
            <a:xfrm>
              <a:off x="1882" y="1706"/>
              <a:ext cx="3228" cy="2177"/>
            </a:xfrm>
            <a:custGeom>
              <a:avLst/>
              <a:gdLst>
                <a:gd name="T0" fmla="*/ 3228 w 3228"/>
                <a:gd name="T1" fmla="*/ 0 h 2177"/>
                <a:gd name="T2" fmla="*/ 3228 w 3228"/>
                <a:gd name="T3" fmla="*/ 2177 h 2177"/>
                <a:gd name="T4" fmla="*/ 0 w 3228"/>
                <a:gd name="T5" fmla="*/ 1349 h 2177"/>
                <a:gd name="T6" fmla="*/ 0 w 3228"/>
                <a:gd name="T7" fmla="*/ 818 h 2177"/>
                <a:gd name="T8" fmla="*/ 3228 w 3228"/>
                <a:gd name="T9" fmla="*/ 0 h 2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28"/>
                <a:gd name="T16" fmla="*/ 0 h 2177"/>
                <a:gd name="T17" fmla="*/ 3228 w 3228"/>
                <a:gd name="T18" fmla="*/ 2177 h 21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28" h="2177">
                  <a:moveTo>
                    <a:pt x="3228" y="0"/>
                  </a:moveTo>
                  <a:lnTo>
                    <a:pt x="3228" y="2177"/>
                  </a:lnTo>
                  <a:lnTo>
                    <a:pt x="0" y="1349"/>
                  </a:lnTo>
                  <a:lnTo>
                    <a:pt x="0" y="818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8" name="Oval 8"/>
            <p:cNvSpPr>
              <a:spLocks noChangeArrowheads="1"/>
            </p:cNvSpPr>
            <p:nvPr/>
          </p:nvSpPr>
          <p:spPr bwMode="auto">
            <a:xfrm>
              <a:off x="839" y="2705"/>
              <a:ext cx="136" cy="1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6809" name="Line 9"/>
            <p:cNvSpPr>
              <a:spLocks noChangeShapeType="1"/>
            </p:cNvSpPr>
            <p:nvPr/>
          </p:nvSpPr>
          <p:spPr bwMode="auto">
            <a:xfrm flipH="1">
              <a:off x="1928" y="2750"/>
              <a:ext cx="90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0" name="Line 10"/>
            <p:cNvSpPr>
              <a:spLocks noChangeShapeType="1"/>
            </p:cNvSpPr>
            <p:nvPr/>
          </p:nvSpPr>
          <p:spPr bwMode="auto">
            <a:xfrm>
              <a:off x="1928" y="3068"/>
              <a:ext cx="27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1" name="Line 11"/>
            <p:cNvSpPr>
              <a:spLocks noChangeShapeType="1"/>
            </p:cNvSpPr>
            <p:nvPr/>
          </p:nvSpPr>
          <p:spPr bwMode="auto">
            <a:xfrm>
              <a:off x="2018" y="2750"/>
              <a:ext cx="182" cy="31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2" name="Oval 12"/>
            <p:cNvSpPr>
              <a:spLocks noChangeArrowheads="1"/>
            </p:cNvSpPr>
            <p:nvPr/>
          </p:nvSpPr>
          <p:spPr bwMode="auto">
            <a:xfrm>
              <a:off x="3424" y="2387"/>
              <a:ext cx="273" cy="273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6813" name="Freeform 13"/>
            <p:cNvSpPr>
              <a:spLocks/>
            </p:cNvSpPr>
            <p:nvPr/>
          </p:nvSpPr>
          <p:spPr bwMode="auto">
            <a:xfrm>
              <a:off x="3379" y="2932"/>
              <a:ext cx="454" cy="181"/>
            </a:xfrm>
            <a:custGeom>
              <a:avLst/>
              <a:gdLst>
                <a:gd name="T0" fmla="*/ 45 w 454"/>
                <a:gd name="T1" fmla="*/ 0 h 181"/>
                <a:gd name="T2" fmla="*/ 454 w 454"/>
                <a:gd name="T3" fmla="*/ 181 h 181"/>
                <a:gd name="T4" fmla="*/ 0 w 454"/>
                <a:gd name="T5" fmla="*/ 136 h 181"/>
                <a:gd name="T6" fmla="*/ 45 w 454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4"/>
                <a:gd name="T13" fmla="*/ 0 h 181"/>
                <a:gd name="T14" fmla="*/ 454 w 454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4" h="181">
                  <a:moveTo>
                    <a:pt x="45" y="0"/>
                  </a:moveTo>
                  <a:lnTo>
                    <a:pt x="454" y="181"/>
                  </a:lnTo>
                  <a:lnTo>
                    <a:pt x="0" y="136"/>
                  </a:lnTo>
                  <a:lnTo>
                    <a:pt x="45" y="0"/>
                  </a:lnTo>
                  <a:close/>
                </a:path>
              </a:pathLst>
            </a:custGeom>
            <a:noFill/>
            <a:ln w="2857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4" name="Freeform 14"/>
            <p:cNvSpPr>
              <a:spLocks/>
            </p:cNvSpPr>
            <p:nvPr/>
          </p:nvSpPr>
          <p:spPr bwMode="auto">
            <a:xfrm>
              <a:off x="3697" y="2660"/>
              <a:ext cx="362" cy="272"/>
            </a:xfrm>
            <a:custGeom>
              <a:avLst/>
              <a:gdLst>
                <a:gd name="T0" fmla="*/ 90 w 362"/>
                <a:gd name="T1" fmla="*/ 90 h 272"/>
                <a:gd name="T2" fmla="*/ 0 w 362"/>
                <a:gd name="T3" fmla="*/ 226 h 272"/>
                <a:gd name="T4" fmla="*/ 136 w 362"/>
                <a:gd name="T5" fmla="*/ 272 h 272"/>
                <a:gd name="T6" fmla="*/ 362 w 362"/>
                <a:gd name="T7" fmla="*/ 136 h 272"/>
                <a:gd name="T8" fmla="*/ 272 w 362"/>
                <a:gd name="T9" fmla="*/ 0 h 272"/>
                <a:gd name="T10" fmla="*/ 181 w 362"/>
                <a:gd name="T11" fmla="*/ 136 h 272"/>
                <a:gd name="T12" fmla="*/ 90 w 362"/>
                <a:gd name="T13" fmla="*/ 90 h 2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2"/>
                <a:gd name="T22" fmla="*/ 0 h 272"/>
                <a:gd name="T23" fmla="*/ 362 w 362"/>
                <a:gd name="T24" fmla="*/ 272 h 27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2" h="272">
                  <a:moveTo>
                    <a:pt x="90" y="90"/>
                  </a:moveTo>
                  <a:lnTo>
                    <a:pt x="0" y="226"/>
                  </a:lnTo>
                  <a:lnTo>
                    <a:pt x="136" y="272"/>
                  </a:lnTo>
                  <a:lnTo>
                    <a:pt x="362" y="136"/>
                  </a:lnTo>
                  <a:lnTo>
                    <a:pt x="272" y="0"/>
                  </a:lnTo>
                  <a:lnTo>
                    <a:pt x="181" y="136"/>
                  </a:lnTo>
                  <a:lnTo>
                    <a:pt x="90" y="90"/>
                  </a:lnTo>
                  <a:close/>
                </a:path>
              </a:pathLst>
            </a:custGeom>
            <a:noFill/>
            <a:ln w="2857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5" name="Line 15"/>
            <p:cNvSpPr>
              <a:spLocks noChangeShapeType="1"/>
            </p:cNvSpPr>
            <p:nvPr/>
          </p:nvSpPr>
          <p:spPr bwMode="auto">
            <a:xfrm flipH="1">
              <a:off x="2018" y="2478"/>
              <a:ext cx="136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6" name="Line 16"/>
            <p:cNvSpPr>
              <a:spLocks noChangeShapeType="1"/>
            </p:cNvSpPr>
            <p:nvPr/>
          </p:nvSpPr>
          <p:spPr bwMode="auto">
            <a:xfrm>
              <a:off x="2018" y="2614"/>
              <a:ext cx="91" cy="1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7" name="Line 17"/>
            <p:cNvSpPr>
              <a:spLocks noChangeShapeType="1"/>
            </p:cNvSpPr>
            <p:nvPr/>
          </p:nvSpPr>
          <p:spPr bwMode="auto">
            <a:xfrm>
              <a:off x="2154" y="2478"/>
              <a:ext cx="182" cy="27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8" name="Line 18"/>
            <p:cNvSpPr>
              <a:spLocks noChangeShapeType="1"/>
            </p:cNvSpPr>
            <p:nvPr/>
          </p:nvSpPr>
          <p:spPr bwMode="auto">
            <a:xfrm flipV="1">
              <a:off x="2109" y="2750"/>
              <a:ext cx="227" cy="4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19" name="Oval 19"/>
            <p:cNvSpPr>
              <a:spLocks noChangeArrowheads="1"/>
            </p:cNvSpPr>
            <p:nvPr/>
          </p:nvSpPr>
          <p:spPr bwMode="auto">
            <a:xfrm>
              <a:off x="1837" y="2069"/>
              <a:ext cx="227" cy="226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6820" name="Freeform 20"/>
            <p:cNvSpPr>
              <a:spLocks/>
            </p:cNvSpPr>
            <p:nvPr/>
          </p:nvSpPr>
          <p:spPr bwMode="auto">
            <a:xfrm>
              <a:off x="2245" y="1933"/>
              <a:ext cx="590" cy="272"/>
            </a:xfrm>
            <a:custGeom>
              <a:avLst/>
              <a:gdLst>
                <a:gd name="T0" fmla="*/ 0 w 590"/>
                <a:gd name="T1" fmla="*/ 272 h 272"/>
                <a:gd name="T2" fmla="*/ 590 w 590"/>
                <a:gd name="T3" fmla="*/ 0 h 272"/>
                <a:gd name="T4" fmla="*/ 454 w 590"/>
                <a:gd name="T5" fmla="*/ 272 h 272"/>
                <a:gd name="T6" fmla="*/ 0 w 590"/>
                <a:gd name="T7" fmla="*/ 272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0"/>
                <a:gd name="T13" fmla="*/ 0 h 272"/>
                <a:gd name="T14" fmla="*/ 590 w 590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0" h="272">
                  <a:moveTo>
                    <a:pt x="0" y="272"/>
                  </a:moveTo>
                  <a:lnTo>
                    <a:pt x="590" y="0"/>
                  </a:lnTo>
                  <a:lnTo>
                    <a:pt x="454" y="272"/>
                  </a:lnTo>
                  <a:lnTo>
                    <a:pt x="0" y="272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1" name="Rectangle 21"/>
            <p:cNvSpPr>
              <a:spLocks noChangeArrowheads="1"/>
            </p:cNvSpPr>
            <p:nvPr/>
          </p:nvSpPr>
          <p:spPr bwMode="auto">
            <a:xfrm>
              <a:off x="2971" y="1752"/>
              <a:ext cx="408" cy="272"/>
            </a:xfrm>
            <a:prstGeom prst="rect">
              <a:avLst/>
            </a:prstGeom>
            <a:noFill/>
            <a:ln w="28575">
              <a:solidFill>
                <a:srgbClr val="3333FF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6822" name="Freeform 22"/>
            <p:cNvSpPr>
              <a:spLocks/>
            </p:cNvSpPr>
            <p:nvPr/>
          </p:nvSpPr>
          <p:spPr bwMode="auto">
            <a:xfrm>
              <a:off x="1429" y="2795"/>
              <a:ext cx="408" cy="680"/>
            </a:xfrm>
            <a:custGeom>
              <a:avLst/>
              <a:gdLst>
                <a:gd name="T0" fmla="*/ 181 w 408"/>
                <a:gd name="T1" fmla="*/ 0 h 680"/>
                <a:gd name="T2" fmla="*/ 0 w 408"/>
                <a:gd name="T3" fmla="*/ 317 h 680"/>
                <a:gd name="T4" fmla="*/ 408 w 408"/>
                <a:gd name="T5" fmla="*/ 680 h 680"/>
                <a:gd name="T6" fmla="*/ 181 w 408"/>
                <a:gd name="T7" fmla="*/ 0 h 6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"/>
                <a:gd name="T13" fmla="*/ 0 h 680"/>
                <a:gd name="T14" fmla="*/ 408 w 408"/>
                <a:gd name="T15" fmla="*/ 680 h 6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" h="680">
                  <a:moveTo>
                    <a:pt x="181" y="0"/>
                  </a:moveTo>
                  <a:lnTo>
                    <a:pt x="0" y="317"/>
                  </a:lnTo>
                  <a:lnTo>
                    <a:pt x="408" y="680"/>
                  </a:lnTo>
                  <a:lnTo>
                    <a:pt x="181" y="0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3" name="Text Box 23"/>
            <p:cNvSpPr txBox="1">
              <a:spLocks noChangeArrowheads="1"/>
            </p:cNvSpPr>
            <p:nvPr/>
          </p:nvSpPr>
          <p:spPr bwMode="auto">
            <a:xfrm>
              <a:off x="4048" y="2342"/>
              <a:ext cx="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>
                  <a:solidFill>
                    <a:srgbClr val="FFFF00"/>
                  </a:solidFill>
                  <a:latin typeface="Verdana" panose="020B0604030504040204" pitchFamily="34" charset="0"/>
                </a:rPr>
                <a:t>被遮档物体</a:t>
              </a:r>
              <a:endParaRPr kumimoji="1" lang="en-US" altLang="ja-JP" sz="1800">
                <a:solidFill>
                  <a:srgbClr val="FFFF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76824" name="Text Box 24"/>
            <p:cNvSpPr txBox="1">
              <a:spLocks noChangeArrowheads="1"/>
            </p:cNvSpPr>
            <p:nvPr/>
          </p:nvSpPr>
          <p:spPr bwMode="auto">
            <a:xfrm>
              <a:off x="2381" y="275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>
                  <a:solidFill>
                    <a:srgbClr val="FF0000"/>
                  </a:solidFill>
                  <a:latin typeface="Verdana" panose="020B0604030504040204" pitchFamily="34" charset="0"/>
                </a:rPr>
                <a:t>背面</a:t>
              </a:r>
            </a:p>
          </p:txBody>
        </p:sp>
        <p:sp>
          <p:nvSpPr>
            <p:cNvPr id="76825" name="Text Box 25"/>
            <p:cNvSpPr txBox="1">
              <a:spLocks noChangeArrowheads="1"/>
            </p:cNvSpPr>
            <p:nvPr/>
          </p:nvSpPr>
          <p:spPr bwMode="auto">
            <a:xfrm>
              <a:off x="2971" y="3612"/>
              <a:ext cx="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>
                  <a:latin typeface="Verdana" panose="020B0604030504040204" pitchFamily="34" charset="0"/>
                </a:rPr>
                <a:t>视域四棱锥</a:t>
              </a:r>
            </a:p>
          </p:txBody>
        </p:sp>
        <p:sp>
          <p:nvSpPr>
            <p:cNvPr id="76826" name="Freeform 26"/>
            <p:cNvSpPr>
              <a:spLocks/>
            </p:cNvSpPr>
            <p:nvPr/>
          </p:nvSpPr>
          <p:spPr bwMode="auto">
            <a:xfrm>
              <a:off x="772" y="2604"/>
              <a:ext cx="218" cy="312"/>
            </a:xfrm>
            <a:custGeom>
              <a:avLst/>
              <a:gdLst>
                <a:gd name="T0" fmla="*/ 209 w 218"/>
                <a:gd name="T1" fmla="*/ 0 h 312"/>
                <a:gd name="T2" fmla="*/ 101 w 218"/>
                <a:gd name="T3" fmla="*/ 105 h 312"/>
                <a:gd name="T4" fmla="*/ 0 w 218"/>
                <a:gd name="T5" fmla="*/ 190 h 312"/>
                <a:gd name="T6" fmla="*/ 101 w 218"/>
                <a:gd name="T7" fmla="*/ 237 h 312"/>
                <a:gd name="T8" fmla="*/ 218 w 218"/>
                <a:gd name="T9" fmla="*/ 312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8"/>
                <a:gd name="T16" fmla="*/ 0 h 312"/>
                <a:gd name="T17" fmla="*/ 218 w 218"/>
                <a:gd name="T18" fmla="*/ 312 h 3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8" h="312">
                  <a:moveTo>
                    <a:pt x="209" y="0"/>
                  </a:moveTo>
                  <a:cubicBezTo>
                    <a:pt x="190" y="18"/>
                    <a:pt x="136" y="73"/>
                    <a:pt x="101" y="105"/>
                  </a:cubicBezTo>
                  <a:cubicBezTo>
                    <a:pt x="66" y="137"/>
                    <a:pt x="0" y="168"/>
                    <a:pt x="0" y="190"/>
                  </a:cubicBezTo>
                  <a:cubicBezTo>
                    <a:pt x="47" y="204"/>
                    <a:pt x="64" y="220"/>
                    <a:pt x="101" y="237"/>
                  </a:cubicBezTo>
                  <a:cubicBezTo>
                    <a:pt x="138" y="254"/>
                    <a:pt x="194" y="297"/>
                    <a:pt x="218" y="3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6827" name="Text Box 27"/>
            <p:cNvSpPr txBox="1">
              <a:spLocks noChangeArrowheads="1"/>
            </p:cNvSpPr>
            <p:nvPr/>
          </p:nvSpPr>
          <p:spPr bwMode="auto">
            <a:xfrm>
              <a:off x="1247" y="1752"/>
              <a:ext cx="12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prstDash val="lgDashDotDot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rgbClr val="3333FF"/>
                  </a:solidFill>
                </a:rPr>
                <a:t>被裁剪的物体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1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1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1DB7184-8436-4CD9-9A9C-2F49AF7B6BD8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Agenda</a:t>
            </a:r>
            <a:endParaRPr lang="zh-CN" altLang="en-US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57325"/>
            <a:ext cx="7924800" cy="47085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Clipping (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Textbook: chap 6, Sect. 6-7, 6-8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Terminologies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Line clipping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Polygon clipping</a:t>
            </a:r>
          </a:p>
          <a:p>
            <a:pPr eaLnBrk="1" hangingPunct="1">
              <a:defRPr/>
            </a:pPr>
            <a:r>
              <a:rPr lang="en-US" altLang="zh-CN" dirty="0" smtClean="0"/>
              <a:t>Hidden surface removal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Terminologies</a:t>
            </a: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chemeClr val="tx2">
                    <a:lumMod val="50000"/>
                  </a:schemeClr>
                </a:solidFill>
              </a:rPr>
              <a:t>Image space: Z-buffer algorithm (</a:t>
            </a:r>
            <a:r>
              <a:rPr lang="zh-CN" altLang="en-US" dirty="0" smtClean="0">
                <a:solidFill>
                  <a:schemeClr val="tx2">
                    <a:lumMod val="50000"/>
                  </a:schemeClr>
                </a:solidFill>
              </a:rPr>
              <a:t>深度缓冲</a:t>
            </a:r>
            <a:r>
              <a:rPr lang="en-US" altLang="zh-CN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lvl="1" eaLnBrk="1" hangingPunct="1">
              <a:defRPr/>
            </a:pPr>
            <a:r>
              <a:rPr lang="en-US" altLang="zh-CN" dirty="0" smtClean="0"/>
              <a:t>Object space: back surface culling &amp; list priority methods</a:t>
            </a:r>
          </a:p>
          <a:p>
            <a:pPr lvl="1"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C6C631-ECC7-49F5-AE11-8BC01C1C88AE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List priority algorithms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163" y="1603375"/>
            <a:ext cx="8066087" cy="4562475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zh-CN" altLang="en-US" sz="2800" smtClean="0"/>
              <a:t>原理：离视点远的不会遮挡离视点近的</a:t>
            </a:r>
            <a:endParaRPr lang="en-US" altLang="zh-CN" sz="2800" smtClean="0"/>
          </a:p>
          <a:p>
            <a:pPr eaLnBrk="1" hangingPunct="1">
              <a:spcBef>
                <a:spcPct val="30000"/>
              </a:spcBef>
            </a:pPr>
            <a:r>
              <a:rPr lang="zh-CN" altLang="en-US" sz="2800" smtClean="0"/>
              <a:t>在景物空间确定物体的可见性顺序</a:t>
            </a:r>
            <a:r>
              <a:rPr lang="en-US" altLang="zh-CN" sz="2800" smtClean="0"/>
              <a:t>(</a:t>
            </a:r>
            <a:r>
              <a:rPr lang="zh-CN" altLang="en-US" sz="2800" smtClean="0"/>
              <a:t>离视点远近</a:t>
            </a:r>
            <a:r>
              <a:rPr lang="en-US" altLang="zh-CN" sz="2800" smtClean="0"/>
              <a:t>)</a:t>
            </a:r>
          </a:p>
          <a:p>
            <a:pPr lvl="1" eaLnBrk="1" hangingPunct="1">
              <a:spcBef>
                <a:spcPct val="30000"/>
              </a:spcBef>
            </a:pPr>
            <a:r>
              <a:rPr lang="zh-CN" altLang="en-US" sz="2400" smtClean="0"/>
              <a:t>由远及近地绘制出正确的图像结果</a:t>
            </a:r>
            <a:endParaRPr lang="zh-CN" altLang="en-US" sz="2400" smtClean="0">
              <a:solidFill>
                <a:srgbClr val="FF3300"/>
              </a:solidFill>
            </a:endParaRPr>
          </a:p>
          <a:p>
            <a:pPr eaLnBrk="1" hangingPunct="1">
              <a:spcBef>
                <a:spcPct val="30000"/>
              </a:spcBef>
            </a:pPr>
            <a:endParaRPr lang="zh-CN" altLang="en-US" sz="2800" smtClean="0">
              <a:solidFill>
                <a:srgbClr val="FF3300"/>
              </a:solidFill>
            </a:endParaRPr>
          </a:p>
          <a:p>
            <a:pPr eaLnBrk="1" hangingPunct="1">
              <a:spcBef>
                <a:spcPct val="30000"/>
              </a:spcBef>
            </a:pPr>
            <a:endParaRPr lang="zh-CN" altLang="en-US" sz="2800" smtClean="0">
              <a:solidFill>
                <a:srgbClr val="FF3300"/>
              </a:solidFill>
            </a:endParaRPr>
          </a:p>
          <a:p>
            <a:pPr eaLnBrk="1" hangingPunct="1">
              <a:spcBef>
                <a:spcPct val="30000"/>
              </a:spcBef>
            </a:pPr>
            <a:endParaRPr lang="zh-CN" altLang="en-US" sz="2800" smtClean="0"/>
          </a:p>
          <a:p>
            <a:pPr eaLnBrk="1" hangingPunct="1">
              <a:spcBef>
                <a:spcPct val="80000"/>
              </a:spcBef>
            </a:pPr>
            <a:r>
              <a:rPr lang="zh-CN" altLang="en-US" sz="2800" smtClean="0"/>
              <a:t>条件：</a:t>
            </a:r>
            <a:r>
              <a:rPr lang="zh-CN" altLang="en-US" sz="2800" smtClean="0">
                <a:solidFill>
                  <a:srgbClr val="000066"/>
                </a:solidFill>
              </a:rPr>
              <a:t>场景中物体在</a:t>
            </a:r>
            <a:r>
              <a:rPr lang="en-US" altLang="zh-CN" sz="2800" i="1" smtClean="0">
                <a:solidFill>
                  <a:srgbClr val="000066"/>
                </a:solidFill>
              </a:rPr>
              <a:t>z</a:t>
            </a:r>
            <a:r>
              <a:rPr lang="zh-CN" altLang="en-US" sz="2800" smtClean="0">
                <a:solidFill>
                  <a:srgbClr val="000066"/>
                </a:solidFill>
              </a:rPr>
              <a:t>方向上没有相互重叠</a:t>
            </a:r>
          </a:p>
        </p:txBody>
      </p:sp>
      <p:pic>
        <p:nvPicPr>
          <p:cNvPr id="443396" name="Picture 4" descr="800px-Painter's_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284538"/>
            <a:ext cx="6696075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3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3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3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3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4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3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3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(1)</a:t>
            </a:r>
          </a:p>
        </p:txBody>
      </p:sp>
      <p:grpSp>
        <p:nvGrpSpPr>
          <p:cNvPr id="82947" name="Group 5"/>
          <p:cNvGrpSpPr>
            <a:grpSpLocks/>
          </p:cNvGrpSpPr>
          <p:nvPr/>
        </p:nvGrpSpPr>
        <p:grpSpPr bwMode="auto">
          <a:xfrm>
            <a:off x="2251075" y="1628775"/>
            <a:ext cx="4192588" cy="4017963"/>
            <a:chOff x="1514" y="876"/>
            <a:chExt cx="3840" cy="3477"/>
          </a:xfrm>
        </p:grpSpPr>
        <p:grpSp>
          <p:nvGrpSpPr>
            <p:cNvPr id="82948" name="Group 6"/>
            <p:cNvGrpSpPr>
              <a:grpSpLocks/>
            </p:cNvGrpSpPr>
            <p:nvPr/>
          </p:nvGrpSpPr>
          <p:grpSpPr bwMode="auto">
            <a:xfrm>
              <a:off x="1514" y="881"/>
              <a:ext cx="1244" cy="3290"/>
              <a:chOff x="864" y="934"/>
              <a:chExt cx="1244" cy="3290"/>
            </a:xfrm>
          </p:grpSpPr>
          <p:pic>
            <p:nvPicPr>
              <p:cNvPr id="82961" name="Picture 7" descr="shirley_7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668" b="72922"/>
              <a:stretch>
                <a:fillRect/>
              </a:stretch>
            </p:blipFill>
            <p:spPr bwMode="auto">
              <a:xfrm>
                <a:off x="864" y="934"/>
                <a:ext cx="1244" cy="1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962" name="Picture 8" descr="shirley_7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922" r="56668"/>
              <a:stretch>
                <a:fillRect/>
              </a:stretch>
            </p:blipFill>
            <p:spPr bwMode="auto">
              <a:xfrm>
                <a:off x="864" y="3148"/>
                <a:ext cx="1244" cy="1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963" name="Picture 9" descr="shirley_7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526" r="56668" b="36526"/>
              <a:stretch>
                <a:fillRect/>
              </a:stretch>
            </p:blipFill>
            <p:spPr bwMode="auto">
              <a:xfrm>
                <a:off x="864" y="2038"/>
                <a:ext cx="1244" cy="1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2949" name="Group 10"/>
            <p:cNvGrpSpPr>
              <a:grpSpLocks/>
            </p:cNvGrpSpPr>
            <p:nvPr/>
          </p:nvGrpSpPr>
          <p:grpSpPr bwMode="auto">
            <a:xfrm>
              <a:off x="3850" y="876"/>
              <a:ext cx="1244" cy="3300"/>
              <a:chOff x="3177" y="804"/>
              <a:chExt cx="1244" cy="3300"/>
            </a:xfrm>
          </p:grpSpPr>
          <p:pic>
            <p:nvPicPr>
              <p:cNvPr id="82958" name="Picture 11" descr="shirley_7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68" t="72922"/>
              <a:stretch>
                <a:fillRect/>
              </a:stretch>
            </p:blipFill>
            <p:spPr bwMode="auto">
              <a:xfrm>
                <a:off x="3177" y="3028"/>
                <a:ext cx="1244" cy="1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959" name="Picture 12" descr="shirley_7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68" b="72922"/>
              <a:stretch>
                <a:fillRect/>
              </a:stretch>
            </p:blipFill>
            <p:spPr bwMode="auto">
              <a:xfrm>
                <a:off x="3177" y="804"/>
                <a:ext cx="1244" cy="1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960" name="Picture 13" descr="shirley_7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68" t="36526" b="36526"/>
              <a:stretch>
                <a:fillRect/>
              </a:stretch>
            </p:blipFill>
            <p:spPr bwMode="auto">
              <a:xfrm>
                <a:off x="3177" y="1922"/>
                <a:ext cx="1244" cy="1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2950" name="Group 14"/>
            <p:cNvGrpSpPr>
              <a:grpSpLocks/>
            </p:cNvGrpSpPr>
            <p:nvPr/>
          </p:nvGrpSpPr>
          <p:grpSpPr bwMode="auto">
            <a:xfrm>
              <a:off x="2800" y="1431"/>
              <a:ext cx="1008" cy="816"/>
              <a:chOff x="2352" y="1440"/>
              <a:chExt cx="1008" cy="816"/>
            </a:xfrm>
          </p:grpSpPr>
          <p:sp>
            <p:nvSpPr>
              <p:cNvPr id="82956" name="Line 15"/>
              <p:cNvSpPr>
                <a:spLocks noChangeShapeType="1"/>
              </p:cNvSpPr>
              <p:nvPr/>
            </p:nvSpPr>
            <p:spPr bwMode="auto">
              <a:xfrm>
                <a:off x="2352" y="1440"/>
                <a:ext cx="1008" cy="0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957" name="Line 16"/>
              <p:cNvSpPr>
                <a:spLocks noChangeShapeType="1"/>
              </p:cNvSpPr>
              <p:nvPr/>
            </p:nvSpPr>
            <p:spPr bwMode="auto">
              <a:xfrm flipH="1">
                <a:off x="2400" y="1584"/>
                <a:ext cx="912" cy="672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951" name="Group 17"/>
            <p:cNvGrpSpPr>
              <a:grpSpLocks/>
            </p:cNvGrpSpPr>
            <p:nvPr/>
          </p:nvGrpSpPr>
          <p:grpSpPr bwMode="auto">
            <a:xfrm>
              <a:off x="2800" y="2544"/>
              <a:ext cx="1008" cy="816"/>
              <a:chOff x="2352" y="1440"/>
              <a:chExt cx="1008" cy="816"/>
            </a:xfrm>
          </p:grpSpPr>
          <p:sp>
            <p:nvSpPr>
              <p:cNvPr id="82954" name="Line 18"/>
              <p:cNvSpPr>
                <a:spLocks noChangeShapeType="1"/>
              </p:cNvSpPr>
              <p:nvPr/>
            </p:nvSpPr>
            <p:spPr bwMode="auto">
              <a:xfrm>
                <a:off x="2352" y="1440"/>
                <a:ext cx="1008" cy="0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955" name="Line 19"/>
              <p:cNvSpPr>
                <a:spLocks noChangeShapeType="1"/>
              </p:cNvSpPr>
              <p:nvPr/>
            </p:nvSpPr>
            <p:spPr bwMode="auto">
              <a:xfrm flipH="1">
                <a:off x="2400" y="1584"/>
                <a:ext cx="912" cy="672"/>
              </a:xfrm>
              <a:prstGeom prst="line">
                <a:avLst/>
              </a:prstGeom>
              <a:noFill/>
              <a:ln w="63500">
                <a:solidFill>
                  <a:srgbClr val="FF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2952" name="Line 20"/>
            <p:cNvSpPr>
              <a:spLocks noChangeShapeType="1"/>
            </p:cNvSpPr>
            <p:nvPr/>
          </p:nvSpPr>
          <p:spPr bwMode="auto">
            <a:xfrm>
              <a:off x="2800" y="3600"/>
              <a:ext cx="1008" cy="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53" name="Text Box 21"/>
            <p:cNvSpPr txBox="1">
              <a:spLocks noChangeArrowheads="1"/>
            </p:cNvSpPr>
            <p:nvPr/>
          </p:nvSpPr>
          <p:spPr bwMode="auto">
            <a:xfrm>
              <a:off x="4658" y="4167"/>
              <a:ext cx="696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800">
                  <a:latin typeface="Tahoma" panose="020B0604030504040204" pitchFamily="34" charset="0"/>
                  <a:ea typeface="宋体" panose="02010600030101010101" pitchFamily="2" charset="-122"/>
                </a:rPr>
                <a:t>from  Shirley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995BDC-8541-477A-B8F5-A7F7B4469561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Depth sorting for 2.5D objects</a:t>
            </a:r>
            <a:endParaRPr lang="zh-CN" altLang="en-US" smtClean="0"/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2875"/>
            <a:ext cx="7924800" cy="4752975"/>
          </a:xfrm>
        </p:spPr>
        <p:txBody>
          <a:bodyPr/>
          <a:lstStyle/>
          <a:p>
            <a:pPr eaLnBrk="1" hangingPunct="1"/>
            <a:r>
              <a:rPr lang="zh-CN" altLang="en-US" smtClean="0"/>
              <a:t>二维半物体的深度值是常数：卡通动画、窗口管理、</a:t>
            </a:r>
            <a:r>
              <a:rPr lang="en-US" altLang="zh-CN" smtClean="0"/>
              <a:t>VLSI</a:t>
            </a:r>
            <a:r>
              <a:rPr lang="zh-CN" altLang="en-US" smtClean="0"/>
              <a:t>设计、图像合成</a:t>
            </a:r>
          </a:p>
          <a:p>
            <a:pPr lvl="1" eaLnBrk="1" hangingPunct="1"/>
            <a:endParaRPr lang="zh-CN" altLang="en-US" smtClean="0"/>
          </a:p>
          <a:p>
            <a:pPr lvl="1" eaLnBrk="1" hangingPunct="1"/>
            <a:endParaRPr lang="zh-CN" altLang="en-US" smtClean="0"/>
          </a:p>
          <a:p>
            <a:pPr lvl="1"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>
              <a:spcBef>
                <a:spcPct val="80000"/>
              </a:spcBef>
            </a:pPr>
            <a:r>
              <a:rPr lang="zh-CN" altLang="en-US" smtClean="0"/>
              <a:t>二维半物体的深度排序算法只要简单地比较其</a:t>
            </a:r>
            <a:r>
              <a:rPr lang="en-US" altLang="zh-CN" smtClean="0"/>
              <a:t>z</a:t>
            </a:r>
            <a:r>
              <a:rPr lang="zh-CN" altLang="en-US" smtClean="0"/>
              <a:t>值即可 </a:t>
            </a:r>
            <a:r>
              <a:rPr lang="en-US" altLang="zh-CN" smtClean="0"/>
              <a:t> </a:t>
            </a:r>
          </a:p>
        </p:txBody>
      </p:sp>
      <p:pic>
        <p:nvPicPr>
          <p:cNvPr id="4454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08275"/>
            <a:ext cx="38322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54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708275"/>
            <a:ext cx="28797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45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45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E27F66-31AD-4F4A-998F-263695DD3EF2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Painter’s Algorithm (2)</a:t>
            </a:r>
            <a:endParaRPr lang="zh-CN" altLang="en-US" sz="4000" smtClean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28750"/>
            <a:ext cx="4032250" cy="485775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 smtClean="0"/>
              <a:t>Sort the polygons according to their </a:t>
            </a:r>
            <a:r>
              <a:rPr lang="en-US" altLang="zh-CN" dirty="0" err="1" smtClean="0">
                <a:solidFill>
                  <a:srgbClr val="0000FF"/>
                </a:solidFill>
              </a:rPr>
              <a:t>z</a:t>
            </a:r>
            <a:r>
              <a:rPr lang="en-US" altLang="zh-CN" baseline="-25000" dirty="0" err="1" smtClean="0">
                <a:solidFill>
                  <a:srgbClr val="0000FF"/>
                </a:solidFill>
              </a:rPr>
              <a:t>min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(</a:t>
            </a:r>
            <a:r>
              <a:rPr lang="zh-CN" altLang="en-US" sz="2800" dirty="0" smtClean="0">
                <a:solidFill>
                  <a:srgbClr val="0000FF"/>
                </a:solidFill>
              </a:rPr>
              <a:t>离视点最远点</a:t>
            </a:r>
            <a:r>
              <a:rPr lang="en-US" altLang="zh-CN" sz="2800" dirty="0" smtClean="0">
                <a:solidFill>
                  <a:srgbClr val="0000FF"/>
                </a:solidFill>
              </a:rPr>
              <a:t>)</a:t>
            </a:r>
            <a:r>
              <a:rPr lang="zh-CN" altLang="en-US" sz="2800" dirty="0" smtClean="0"/>
              <a:t> </a:t>
            </a:r>
            <a:endParaRPr lang="zh-CN" altLang="en-US" dirty="0" smtClean="0"/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dirty="0" smtClean="0"/>
              <a:t>The z-values of P and Q don’t overlay: </a:t>
            </a:r>
          </a:p>
          <a:p>
            <a:pPr marL="0" indent="0" eaLnBrk="1" hangingPunct="1"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         </a:t>
            </a:r>
            <a:r>
              <a:rPr lang="en-US" altLang="zh-CN" sz="2400" dirty="0" err="1" smtClean="0"/>
              <a:t>Pz</a:t>
            </a:r>
            <a:r>
              <a:rPr lang="en-US" altLang="zh-CN" sz="2400" baseline="-25000" dirty="0" err="1" smtClean="0"/>
              <a:t>max</a:t>
            </a:r>
            <a:r>
              <a:rPr lang="en-US" altLang="zh-CN" sz="2400" dirty="0" smtClean="0"/>
              <a:t>&lt; </a:t>
            </a:r>
            <a:r>
              <a:rPr lang="en-US" altLang="zh-CN" sz="2400" dirty="0" err="1" smtClean="0"/>
              <a:t>Qz</a:t>
            </a:r>
            <a:r>
              <a:rPr lang="en-US" altLang="zh-CN" sz="2400" baseline="-25000" dirty="0" err="1" smtClean="0"/>
              <a:t>min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dirty="0"/>
              <a:t>T</a:t>
            </a:r>
            <a:r>
              <a:rPr lang="en-US" altLang="zh-CN" dirty="0" smtClean="0"/>
              <a:t>he priority of P is lower</a:t>
            </a:r>
          </a:p>
        </p:txBody>
      </p:sp>
      <p:grpSp>
        <p:nvGrpSpPr>
          <p:cNvPr id="86021" name="Group 3"/>
          <p:cNvGrpSpPr>
            <a:grpSpLocks/>
          </p:cNvGrpSpPr>
          <p:nvPr/>
        </p:nvGrpSpPr>
        <p:grpSpPr bwMode="auto">
          <a:xfrm>
            <a:off x="4429125" y="1320800"/>
            <a:ext cx="5526088" cy="4465638"/>
            <a:chOff x="930" y="981"/>
            <a:chExt cx="3481" cy="2813"/>
          </a:xfrm>
        </p:grpSpPr>
        <p:sp>
          <p:nvSpPr>
            <p:cNvPr id="86023" name="Line 4"/>
            <p:cNvSpPr>
              <a:spLocks noChangeShapeType="1"/>
            </p:cNvSpPr>
            <p:nvPr/>
          </p:nvSpPr>
          <p:spPr bwMode="auto">
            <a:xfrm>
              <a:off x="1434" y="1111"/>
              <a:ext cx="1" cy="255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24" name="Line 5"/>
            <p:cNvSpPr>
              <a:spLocks noChangeShapeType="1"/>
            </p:cNvSpPr>
            <p:nvPr/>
          </p:nvSpPr>
          <p:spPr bwMode="auto">
            <a:xfrm>
              <a:off x="1434" y="1111"/>
              <a:ext cx="27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25" name="Text Box 6"/>
            <p:cNvSpPr txBox="1">
              <a:spLocks noChangeArrowheads="1"/>
            </p:cNvSpPr>
            <p:nvPr/>
          </p:nvSpPr>
          <p:spPr bwMode="auto">
            <a:xfrm>
              <a:off x="1290" y="3420"/>
              <a:ext cx="216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z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86026" name="Text Box 7"/>
            <p:cNvSpPr txBox="1">
              <a:spLocks noChangeArrowheads="1"/>
            </p:cNvSpPr>
            <p:nvPr/>
          </p:nvSpPr>
          <p:spPr bwMode="auto">
            <a:xfrm>
              <a:off x="4195" y="981"/>
              <a:ext cx="216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x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86027" name="Freeform 8"/>
            <p:cNvSpPr>
              <a:spLocks/>
            </p:cNvSpPr>
            <p:nvPr/>
          </p:nvSpPr>
          <p:spPr bwMode="auto">
            <a:xfrm>
              <a:off x="1794" y="1298"/>
              <a:ext cx="1584" cy="999"/>
            </a:xfrm>
            <a:custGeom>
              <a:avLst/>
              <a:gdLst>
                <a:gd name="T0" fmla="*/ 0 w 3960"/>
                <a:gd name="T1" fmla="*/ 0 h 2496"/>
                <a:gd name="T2" fmla="*/ 0 w 3960"/>
                <a:gd name="T3" fmla="*/ 0 h 2496"/>
                <a:gd name="T4" fmla="*/ 0 w 3960"/>
                <a:gd name="T5" fmla="*/ 0 h 2496"/>
                <a:gd name="T6" fmla="*/ 0 w 3960"/>
                <a:gd name="T7" fmla="*/ 0 h 2496"/>
                <a:gd name="T8" fmla="*/ 0 w 3960"/>
                <a:gd name="T9" fmla="*/ 0 h 2496"/>
                <a:gd name="T10" fmla="*/ 0 w 3960"/>
                <a:gd name="T11" fmla="*/ 0 h 24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60"/>
                <a:gd name="T19" fmla="*/ 0 h 2496"/>
                <a:gd name="T20" fmla="*/ 3960 w 3960"/>
                <a:gd name="T21" fmla="*/ 2496 h 24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60" h="2496">
                  <a:moveTo>
                    <a:pt x="1080" y="0"/>
                  </a:moveTo>
                  <a:lnTo>
                    <a:pt x="0" y="1404"/>
                  </a:lnTo>
                  <a:lnTo>
                    <a:pt x="900" y="2496"/>
                  </a:lnTo>
                  <a:lnTo>
                    <a:pt x="3960" y="2028"/>
                  </a:lnTo>
                  <a:lnTo>
                    <a:pt x="3960" y="312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28" name="Freeform 9"/>
            <p:cNvSpPr>
              <a:spLocks/>
            </p:cNvSpPr>
            <p:nvPr/>
          </p:nvSpPr>
          <p:spPr bwMode="auto">
            <a:xfrm>
              <a:off x="1650" y="2546"/>
              <a:ext cx="1944" cy="811"/>
            </a:xfrm>
            <a:custGeom>
              <a:avLst/>
              <a:gdLst>
                <a:gd name="T0" fmla="*/ 0 w 4860"/>
                <a:gd name="T1" fmla="*/ 0 h 2028"/>
                <a:gd name="T2" fmla="*/ 0 w 4860"/>
                <a:gd name="T3" fmla="*/ 0 h 2028"/>
                <a:gd name="T4" fmla="*/ 0 w 4860"/>
                <a:gd name="T5" fmla="*/ 0 h 2028"/>
                <a:gd name="T6" fmla="*/ 0 w 4860"/>
                <a:gd name="T7" fmla="*/ 0 h 2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60"/>
                <a:gd name="T13" fmla="*/ 0 h 2028"/>
                <a:gd name="T14" fmla="*/ 4860 w 4860"/>
                <a:gd name="T15" fmla="*/ 2028 h 2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60" h="2028">
                  <a:moveTo>
                    <a:pt x="1440" y="0"/>
                  </a:moveTo>
                  <a:lnTo>
                    <a:pt x="0" y="1404"/>
                  </a:lnTo>
                  <a:lnTo>
                    <a:pt x="4860" y="2028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29" name="Line 10"/>
            <p:cNvSpPr>
              <a:spLocks noChangeShapeType="1"/>
            </p:cNvSpPr>
            <p:nvPr/>
          </p:nvSpPr>
          <p:spPr bwMode="auto">
            <a:xfrm flipH="1">
              <a:off x="1434" y="2546"/>
              <a:ext cx="7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30" name="Line 11"/>
            <p:cNvSpPr>
              <a:spLocks noChangeShapeType="1"/>
            </p:cNvSpPr>
            <p:nvPr/>
          </p:nvSpPr>
          <p:spPr bwMode="auto">
            <a:xfrm flipH="1">
              <a:off x="1434" y="2297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31" name="Text Box 12"/>
            <p:cNvSpPr txBox="1">
              <a:spLocks noChangeArrowheads="1"/>
            </p:cNvSpPr>
            <p:nvPr/>
          </p:nvSpPr>
          <p:spPr bwMode="auto">
            <a:xfrm>
              <a:off x="2370" y="1610"/>
              <a:ext cx="216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P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86032" name="Text Box 13"/>
            <p:cNvSpPr txBox="1">
              <a:spLocks noChangeArrowheads="1"/>
            </p:cNvSpPr>
            <p:nvPr/>
          </p:nvSpPr>
          <p:spPr bwMode="auto">
            <a:xfrm>
              <a:off x="2154" y="2733"/>
              <a:ext cx="216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Q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86033" name="Text Box 14"/>
            <p:cNvSpPr txBox="1">
              <a:spLocks noChangeArrowheads="1"/>
            </p:cNvSpPr>
            <p:nvPr/>
          </p:nvSpPr>
          <p:spPr bwMode="auto">
            <a:xfrm>
              <a:off x="930" y="1985"/>
              <a:ext cx="576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Pz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max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86034" name="Text Box 15"/>
            <p:cNvSpPr txBox="1">
              <a:spLocks noChangeArrowheads="1"/>
            </p:cNvSpPr>
            <p:nvPr/>
          </p:nvSpPr>
          <p:spPr bwMode="auto">
            <a:xfrm>
              <a:off x="930" y="2297"/>
              <a:ext cx="576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Qz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min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86022" name="矩形 2"/>
          <p:cNvSpPr>
            <a:spLocks noChangeArrowheads="1"/>
          </p:cNvSpPr>
          <p:nvPr/>
        </p:nvSpPr>
        <p:spPr bwMode="auto">
          <a:xfrm>
            <a:off x="396875" y="6315075"/>
            <a:ext cx="683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C00000"/>
                </a:solidFill>
              </a:rPr>
              <a:t>注：</a:t>
            </a:r>
            <a:r>
              <a:rPr lang="en-US" altLang="zh-CN" sz="1800">
                <a:solidFill>
                  <a:srgbClr val="C00000"/>
                </a:solidFill>
              </a:rPr>
              <a:t>Pz</a:t>
            </a:r>
            <a:r>
              <a:rPr lang="en-US" altLang="zh-CN" sz="1800" baseline="-25000">
                <a:solidFill>
                  <a:srgbClr val="C00000"/>
                </a:solidFill>
              </a:rPr>
              <a:t>max</a:t>
            </a:r>
            <a:r>
              <a:rPr lang="zh-CN" altLang="en-US" sz="1800">
                <a:solidFill>
                  <a:srgbClr val="C00000"/>
                </a:solidFill>
              </a:rPr>
              <a:t>，</a:t>
            </a:r>
            <a:r>
              <a:rPr lang="en-US" altLang="zh-CN" sz="1800">
                <a:solidFill>
                  <a:srgbClr val="C00000"/>
                </a:solidFill>
              </a:rPr>
              <a:t>P</a:t>
            </a:r>
            <a:r>
              <a:rPr lang="zh-CN" altLang="en-US" sz="1800">
                <a:solidFill>
                  <a:srgbClr val="C00000"/>
                </a:solidFill>
              </a:rPr>
              <a:t>的所有顶点最大</a:t>
            </a:r>
            <a:r>
              <a:rPr lang="en-US" altLang="zh-CN" sz="1800">
                <a:solidFill>
                  <a:srgbClr val="C00000"/>
                </a:solidFill>
              </a:rPr>
              <a:t>z</a:t>
            </a:r>
            <a:r>
              <a:rPr lang="zh-CN" altLang="en-US" sz="1800">
                <a:solidFill>
                  <a:srgbClr val="C00000"/>
                </a:solidFill>
              </a:rPr>
              <a:t>值；</a:t>
            </a:r>
            <a:r>
              <a:rPr lang="en-US" altLang="zh-CN" sz="1800">
                <a:solidFill>
                  <a:srgbClr val="C00000"/>
                </a:solidFill>
              </a:rPr>
              <a:t> Pz</a:t>
            </a:r>
            <a:r>
              <a:rPr lang="en-US" altLang="zh-CN" sz="1800" baseline="-25000">
                <a:solidFill>
                  <a:srgbClr val="C00000"/>
                </a:solidFill>
              </a:rPr>
              <a:t>min</a:t>
            </a:r>
            <a:r>
              <a:rPr lang="zh-CN" altLang="en-US" sz="1800">
                <a:solidFill>
                  <a:srgbClr val="C00000"/>
                </a:solidFill>
              </a:rPr>
              <a:t>，</a:t>
            </a:r>
            <a:r>
              <a:rPr lang="en-US" altLang="zh-CN" sz="1800">
                <a:solidFill>
                  <a:srgbClr val="C00000"/>
                </a:solidFill>
              </a:rPr>
              <a:t>P</a:t>
            </a:r>
            <a:r>
              <a:rPr lang="zh-CN" altLang="en-US" sz="1800">
                <a:solidFill>
                  <a:srgbClr val="C00000"/>
                </a:solidFill>
              </a:rPr>
              <a:t>的所有顶点最小 </a:t>
            </a:r>
            <a:r>
              <a:rPr lang="en-US" altLang="zh-CN" sz="1800">
                <a:solidFill>
                  <a:srgbClr val="C00000"/>
                </a:solidFill>
              </a:rPr>
              <a:t>z</a:t>
            </a:r>
            <a:r>
              <a:rPr lang="zh-CN" altLang="en-US" sz="1800">
                <a:solidFill>
                  <a:srgbClr val="C00000"/>
                </a:solidFill>
              </a:rPr>
              <a:t>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E1D621-363D-4701-AA3A-EA52D3394486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panose="02010600030101010101" pitchFamily="2" charset="-122"/>
              </a:rPr>
              <a:t>Painter’s Algorithm (3)</a:t>
            </a:r>
            <a:endParaRPr lang="zh-CN" altLang="en-US" sz="4000" smtClean="0"/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428750"/>
            <a:ext cx="8032750" cy="4664075"/>
          </a:xfrm>
        </p:spPr>
        <p:txBody>
          <a:bodyPr/>
          <a:lstStyle/>
          <a:p>
            <a:pPr marL="609600" indent="-609600" eaLnBrk="1" hangingPunct="1">
              <a:spcBef>
                <a:spcPct val="40000"/>
              </a:spcBef>
              <a:buFont typeface="Wingdings" panose="05000000000000000000" pitchFamily="2" charset="2"/>
              <a:buAutoNum type="arabicPeriod" startAt="3"/>
            </a:pPr>
            <a:r>
              <a:rPr lang="zh-CN" altLang="en-US" smtClean="0"/>
              <a:t>当物体间的</a:t>
            </a:r>
            <a:r>
              <a:rPr lang="en-US" altLang="zh-CN" smtClean="0"/>
              <a:t>z</a:t>
            </a:r>
            <a:r>
              <a:rPr lang="zh-CN" altLang="en-US" smtClean="0"/>
              <a:t>值范围重叠时：判断多边形</a:t>
            </a:r>
            <a:r>
              <a:rPr lang="en-US" altLang="zh-CN" smtClean="0"/>
              <a:t>P</a:t>
            </a:r>
            <a:r>
              <a:rPr lang="zh-CN" altLang="en-US" smtClean="0"/>
              <a:t>是否遮挡场景中多边形</a:t>
            </a:r>
            <a:r>
              <a:rPr lang="en-US" altLang="zh-CN" smtClean="0"/>
              <a:t>Q</a:t>
            </a:r>
            <a:r>
              <a:rPr lang="zh-CN" altLang="en-US" smtClean="0"/>
              <a:t>，需作如下</a:t>
            </a:r>
            <a:r>
              <a:rPr lang="en-US" altLang="zh-CN" smtClean="0"/>
              <a:t>5</a:t>
            </a:r>
            <a:r>
              <a:rPr lang="zh-CN" altLang="en-US" smtClean="0"/>
              <a:t>个判别步骤</a:t>
            </a:r>
          </a:p>
          <a:p>
            <a:pPr marL="990600" lvl="1" indent="-533400" eaLnBrk="1" hangingPunct="1">
              <a:spcBef>
                <a:spcPct val="4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 smtClean="0">
                <a:hlinkClick r:id="rId3" action="ppaction://hlinksldjump"/>
              </a:rPr>
              <a:t>多边形</a:t>
            </a:r>
            <a:r>
              <a:rPr lang="en-US" altLang="zh-CN" sz="2400" smtClean="0">
                <a:hlinkClick r:id="rId3" action="ppaction://hlinksldjump"/>
              </a:rPr>
              <a:t>P</a:t>
            </a:r>
            <a:r>
              <a:rPr lang="zh-CN" altLang="en-US" sz="2400" smtClean="0">
                <a:hlinkClick r:id="rId3" action="ppaction://hlinksldjump"/>
              </a:rPr>
              <a:t>和</a:t>
            </a:r>
            <a:r>
              <a:rPr lang="en-US" altLang="zh-CN" sz="2400" smtClean="0">
                <a:hlinkClick r:id="rId3" action="ppaction://hlinksldjump"/>
              </a:rPr>
              <a:t>Q</a:t>
            </a:r>
            <a:r>
              <a:rPr lang="zh-CN" altLang="en-US" sz="2400" smtClean="0">
                <a:hlinkClick r:id="rId3" action="ppaction://hlinksldjump"/>
              </a:rPr>
              <a:t>的</a:t>
            </a:r>
            <a:r>
              <a:rPr lang="en-US" altLang="zh-CN" sz="2400" i="1" smtClean="0">
                <a:hlinkClick r:id="rId3" action="ppaction://hlinksldjump"/>
              </a:rPr>
              <a:t>x</a:t>
            </a:r>
            <a:r>
              <a:rPr lang="zh-CN" altLang="en-US" sz="2400" smtClean="0">
                <a:hlinkClick r:id="rId3" action="ppaction://hlinksldjump"/>
              </a:rPr>
              <a:t>坐标范围是否不重叠</a:t>
            </a:r>
            <a:endParaRPr lang="zh-CN" altLang="en-US" sz="2400" smtClean="0"/>
          </a:p>
          <a:p>
            <a:pPr marL="990600" lvl="1" indent="-533400" eaLnBrk="1" hangingPunct="1">
              <a:spcBef>
                <a:spcPct val="4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 smtClean="0">
                <a:hlinkClick r:id="rId4" action="ppaction://hlinksldjump"/>
              </a:rPr>
              <a:t>多边形</a:t>
            </a:r>
            <a:r>
              <a:rPr lang="en-US" altLang="zh-CN" sz="2400" smtClean="0">
                <a:hlinkClick r:id="rId4" action="ppaction://hlinksldjump"/>
              </a:rPr>
              <a:t>P</a:t>
            </a:r>
            <a:r>
              <a:rPr lang="zh-CN" altLang="en-US" sz="2400" smtClean="0">
                <a:hlinkClick r:id="rId4" action="ppaction://hlinksldjump"/>
              </a:rPr>
              <a:t>和</a:t>
            </a:r>
            <a:r>
              <a:rPr lang="en-US" altLang="zh-CN" sz="2400" smtClean="0">
                <a:hlinkClick r:id="rId4" action="ppaction://hlinksldjump"/>
              </a:rPr>
              <a:t>Q</a:t>
            </a:r>
            <a:r>
              <a:rPr lang="zh-CN" altLang="en-US" sz="2400" smtClean="0">
                <a:hlinkClick r:id="rId4" action="ppaction://hlinksldjump"/>
              </a:rPr>
              <a:t>的</a:t>
            </a:r>
            <a:r>
              <a:rPr lang="en-US" altLang="zh-CN" sz="2400" i="1" smtClean="0">
                <a:hlinkClick r:id="rId4" action="ppaction://hlinksldjump"/>
              </a:rPr>
              <a:t>y</a:t>
            </a:r>
            <a:r>
              <a:rPr lang="zh-CN" altLang="en-US" sz="2400" smtClean="0">
                <a:hlinkClick r:id="rId4" action="ppaction://hlinksldjump"/>
              </a:rPr>
              <a:t>坐标范围是否不重叠</a:t>
            </a:r>
            <a:endParaRPr lang="zh-CN" altLang="en-US" sz="2400" smtClean="0"/>
          </a:p>
          <a:p>
            <a:pPr marL="990600" lvl="1" indent="-533400" eaLnBrk="1" hangingPunct="1">
              <a:spcBef>
                <a:spcPct val="4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 smtClean="0">
                <a:hlinkClick r:id="rId5" action="ppaction://hlinksldjump"/>
              </a:rPr>
              <a:t>从视点看去，多边形</a:t>
            </a:r>
            <a:r>
              <a:rPr lang="en-US" altLang="zh-CN" sz="2400" smtClean="0">
                <a:hlinkClick r:id="rId5" action="ppaction://hlinksldjump"/>
              </a:rPr>
              <a:t>P</a:t>
            </a:r>
            <a:r>
              <a:rPr lang="zh-CN" altLang="en-US" sz="2400" smtClean="0">
                <a:hlinkClick r:id="rId5" action="ppaction://hlinksldjump"/>
              </a:rPr>
              <a:t>是否完全位于</a:t>
            </a:r>
            <a:r>
              <a:rPr lang="en-US" altLang="zh-CN" sz="2400" smtClean="0">
                <a:hlinkClick r:id="rId5" action="ppaction://hlinksldjump"/>
              </a:rPr>
              <a:t>Q</a:t>
            </a:r>
            <a:r>
              <a:rPr lang="zh-CN" altLang="en-US" sz="2400" smtClean="0">
                <a:hlinkClick r:id="rId5" action="ppaction://hlinksldjump"/>
              </a:rPr>
              <a:t>的背面</a:t>
            </a:r>
            <a:endParaRPr lang="zh-CN" altLang="en-US" sz="2400" smtClean="0"/>
          </a:p>
          <a:p>
            <a:pPr marL="990600" lvl="1" indent="-533400" eaLnBrk="1" hangingPunct="1">
              <a:spcBef>
                <a:spcPct val="4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 smtClean="0">
                <a:hlinkClick r:id="rId6" action="ppaction://hlinksldjump"/>
              </a:rPr>
              <a:t>从视点看去，多边形</a:t>
            </a:r>
            <a:r>
              <a:rPr lang="en-US" altLang="zh-CN" sz="2400" smtClean="0">
                <a:hlinkClick r:id="rId6" action="ppaction://hlinksldjump"/>
              </a:rPr>
              <a:t>Q</a:t>
            </a:r>
            <a:r>
              <a:rPr lang="zh-CN" altLang="en-US" sz="2400" smtClean="0">
                <a:hlinkClick r:id="rId6" action="ppaction://hlinksldjump"/>
              </a:rPr>
              <a:t>是否完全位于</a:t>
            </a:r>
            <a:r>
              <a:rPr lang="en-US" altLang="zh-CN" sz="2400" smtClean="0">
                <a:hlinkClick r:id="rId6" action="ppaction://hlinksldjump"/>
              </a:rPr>
              <a:t>P</a:t>
            </a:r>
            <a:r>
              <a:rPr lang="zh-CN" altLang="en-US" sz="2400" smtClean="0">
                <a:hlinkClick r:id="rId6" action="ppaction://hlinksldjump"/>
              </a:rPr>
              <a:t>的同一侧</a:t>
            </a:r>
            <a:endParaRPr lang="zh-CN" altLang="en-US" sz="2400" smtClean="0"/>
          </a:p>
          <a:p>
            <a:pPr marL="990600" lvl="1" indent="-533400" eaLnBrk="1" hangingPunct="1">
              <a:spcBef>
                <a:spcPct val="40000"/>
              </a:spcBef>
              <a:buFont typeface="Wingdings" panose="05000000000000000000" pitchFamily="2" charset="2"/>
              <a:buAutoNum type="arabicPeriod"/>
            </a:pPr>
            <a:r>
              <a:rPr lang="zh-CN" altLang="en-US" sz="2400" smtClean="0">
                <a:hlinkClick r:id="rId7" action="ppaction://hlinksldjump"/>
              </a:rPr>
              <a:t>多边形</a:t>
            </a:r>
            <a:r>
              <a:rPr lang="en-US" altLang="zh-CN" sz="2400" smtClean="0">
                <a:hlinkClick r:id="rId7" action="ppaction://hlinksldjump"/>
              </a:rPr>
              <a:t>P</a:t>
            </a:r>
            <a:r>
              <a:rPr lang="zh-CN" altLang="en-US" sz="2400" smtClean="0">
                <a:hlinkClick r:id="rId7" action="ppaction://hlinksldjump"/>
              </a:rPr>
              <a:t>和</a:t>
            </a:r>
            <a:r>
              <a:rPr lang="en-US" altLang="zh-CN" sz="2400" smtClean="0">
                <a:hlinkClick r:id="rId7" action="ppaction://hlinksldjump"/>
              </a:rPr>
              <a:t>Q</a:t>
            </a:r>
            <a:r>
              <a:rPr lang="zh-CN" altLang="en-US" sz="2400" smtClean="0">
                <a:hlinkClick r:id="rId7" action="ppaction://hlinksldjump"/>
              </a:rPr>
              <a:t>在</a:t>
            </a:r>
            <a:r>
              <a:rPr lang="en-US" altLang="zh-CN" sz="2400" i="1" smtClean="0">
                <a:hlinkClick r:id="rId7" action="ppaction://hlinksldjump"/>
              </a:rPr>
              <a:t>xy</a:t>
            </a:r>
            <a:r>
              <a:rPr lang="zh-CN" altLang="en-US" sz="2400" smtClean="0">
                <a:hlinkClick r:id="rId7" action="ppaction://hlinksldjump"/>
              </a:rPr>
              <a:t>平面上的投影是否不重叠</a:t>
            </a:r>
            <a:endParaRPr lang="en-US" altLang="zh-CN" sz="2400" smtClean="0"/>
          </a:p>
        </p:txBody>
      </p:sp>
      <p:sp>
        <p:nvSpPr>
          <p:cNvPr id="88069" name="矩形 1"/>
          <p:cNvSpPr>
            <a:spLocks noChangeArrowheads="1"/>
          </p:cNvSpPr>
          <p:nvPr/>
        </p:nvSpPr>
        <p:spPr bwMode="auto">
          <a:xfrm>
            <a:off x="611188" y="6167438"/>
            <a:ext cx="7921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hlinkClick r:id="rId8" action="ppaction://hlinkfile" tooltip="Martin Newell (computer scientist)"/>
              </a:rPr>
              <a:t>Newell, M. E.</a:t>
            </a:r>
            <a:r>
              <a:rPr lang="en-US" altLang="zh-CN" sz="1800"/>
              <a:t>; </a:t>
            </a:r>
            <a:r>
              <a:rPr lang="en-US" altLang="zh-CN" sz="1800">
                <a:hlinkClick r:id="rId9" action="ppaction://hlinkfile" tooltip="Dick Newell"/>
              </a:rPr>
              <a:t>Newell, R. G.</a:t>
            </a:r>
            <a:r>
              <a:rPr lang="en-US" altLang="zh-CN" sz="1800"/>
              <a:t>; Sancha, T. L. (1972), "A new approach to the shaded picture problem", </a:t>
            </a:r>
            <a:r>
              <a:rPr lang="en-US" altLang="zh-CN" sz="1800" i="1"/>
              <a:t>Proc. ACM National Conference</a:t>
            </a:r>
            <a:r>
              <a:rPr lang="en-US" altLang="zh-CN" sz="1800"/>
              <a:t>, pp. 443–450 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1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1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1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1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1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1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1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1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1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1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1A590C-C9F3-4095-A4F1-C4179769124E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Agenda</a:t>
            </a:r>
            <a:endParaRPr lang="zh-CN" altLang="en-US" sz="3600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57325"/>
            <a:ext cx="7924800" cy="47085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Hidden surface removal(</a:t>
            </a:r>
            <a:r>
              <a:rPr lang="zh-CN" altLang="en-US" dirty="0" smtClean="0"/>
              <a:t>消隐</a:t>
            </a:r>
            <a:r>
              <a:rPr lang="en-US" altLang="zh-CN" dirty="0" smtClean="0"/>
              <a:t>) </a:t>
            </a:r>
          </a:p>
          <a:p>
            <a:pPr lvl="1" eaLnBrk="1" hangingPunct="1">
              <a:defRPr/>
            </a:pPr>
            <a:r>
              <a:rPr lang="en-US" altLang="zh-CN" dirty="0" smtClean="0"/>
              <a:t>Terminologies </a:t>
            </a:r>
            <a:r>
              <a:rPr lang="zh-CN" altLang="en-US" dirty="0" smtClean="0"/>
              <a:t>（术语介绍）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Image space</a:t>
            </a:r>
            <a:r>
              <a:rPr lang="en-US" altLang="zh-CN" b="1" dirty="0" smtClean="0"/>
              <a:t>: Z-buffer algorithm 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en-US" altLang="zh-CN" b="1" dirty="0" smtClean="0"/>
              <a:t>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图像空间算法）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Object space: back surface culling  &amp; list priority methods 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(</a:t>
            </a:r>
            <a:r>
              <a:rPr lang="zh-CN" altLang="en-US" dirty="0" smtClean="0"/>
              <a:t>对象空间算法</a:t>
            </a:r>
            <a:r>
              <a:rPr lang="en-US" altLang="zh-CN" dirty="0" smtClean="0"/>
              <a:t>) </a:t>
            </a:r>
          </a:p>
          <a:p>
            <a:pPr lvl="1"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8" y="4076700"/>
            <a:ext cx="36671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932D5C-69A0-475F-B86B-C8CFD50D66D3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(4)</a:t>
            </a:r>
            <a:endParaRPr lang="zh-CN" altLang="en-US" smtClean="0"/>
          </a:p>
        </p:txBody>
      </p:sp>
      <p:grpSp>
        <p:nvGrpSpPr>
          <p:cNvPr id="90116" name="Group 3"/>
          <p:cNvGrpSpPr>
            <a:grpSpLocks/>
          </p:cNvGrpSpPr>
          <p:nvPr/>
        </p:nvGrpSpPr>
        <p:grpSpPr bwMode="auto">
          <a:xfrm>
            <a:off x="1979613" y="1268413"/>
            <a:ext cx="4543425" cy="4318000"/>
            <a:chOff x="1247" y="799"/>
            <a:chExt cx="2862" cy="2720"/>
          </a:xfrm>
        </p:grpSpPr>
        <p:sp>
          <p:nvSpPr>
            <p:cNvPr id="90119" name="Line 4"/>
            <p:cNvSpPr>
              <a:spLocks noChangeShapeType="1"/>
            </p:cNvSpPr>
            <p:nvPr/>
          </p:nvSpPr>
          <p:spPr bwMode="auto">
            <a:xfrm>
              <a:off x="1387" y="1083"/>
              <a:ext cx="0" cy="232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0" name="Line 5"/>
            <p:cNvSpPr>
              <a:spLocks noChangeShapeType="1"/>
            </p:cNvSpPr>
            <p:nvPr/>
          </p:nvSpPr>
          <p:spPr bwMode="auto">
            <a:xfrm>
              <a:off x="1387" y="1083"/>
              <a:ext cx="265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1" name="Text Box 6"/>
            <p:cNvSpPr txBox="1">
              <a:spLocks noChangeArrowheads="1"/>
            </p:cNvSpPr>
            <p:nvPr/>
          </p:nvSpPr>
          <p:spPr bwMode="auto">
            <a:xfrm>
              <a:off x="1247" y="3179"/>
              <a:ext cx="20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z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0122" name="Text Box 7"/>
            <p:cNvSpPr txBox="1">
              <a:spLocks noChangeArrowheads="1"/>
            </p:cNvSpPr>
            <p:nvPr/>
          </p:nvSpPr>
          <p:spPr bwMode="auto">
            <a:xfrm>
              <a:off x="3900" y="799"/>
              <a:ext cx="20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x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0123" name="Freeform 8"/>
            <p:cNvSpPr>
              <a:spLocks/>
            </p:cNvSpPr>
            <p:nvPr/>
          </p:nvSpPr>
          <p:spPr bwMode="auto">
            <a:xfrm rot="-5400000">
              <a:off x="1290" y="1534"/>
              <a:ext cx="1439" cy="968"/>
            </a:xfrm>
            <a:custGeom>
              <a:avLst/>
              <a:gdLst>
                <a:gd name="T0" fmla="*/ 0 w 3960"/>
                <a:gd name="T1" fmla="*/ 0 h 2496"/>
                <a:gd name="T2" fmla="*/ 0 w 3960"/>
                <a:gd name="T3" fmla="*/ 0 h 2496"/>
                <a:gd name="T4" fmla="*/ 0 w 3960"/>
                <a:gd name="T5" fmla="*/ 0 h 2496"/>
                <a:gd name="T6" fmla="*/ 0 w 3960"/>
                <a:gd name="T7" fmla="*/ 0 h 2496"/>
                <a:gd name="T8" fmla="*/ 0 w 3960"/>
                <a:gd name="T9" fmla="*/ 0 h 2496"/>
                <a:gd name="T10" fmla="*/ 0 w 3960"/>
                <a:gd name="T11" fmla="*/ 0 h 24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60"/>
                <a:gd name="T19" fmla="*/ 0 h 2496"/>
                <a:gd name="T20" fmla="*/ 3960 w 3960"/>
                <a:gd name="T21" fmla="*/ 2496 h 24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60" h="2496">
                  <a:moveTo>
                    <a:pt x="1080" y="0"/>
                  </a:moveTo>
                  <a:lnTo>
                    <a:pt x="0" y="1404"/>
                  </a:lnTo>
                  <a:lnTo>
                    <a:pt x="900" y="2496"/>
                  </a:lnTo>
                  <a:lnTo>
                    <a:pt x="3960" y="2028"/>
                  </a:lnTo>
                  <a:lnTo>
                    <a:pt x="3960" y="312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4" name="Freeform 9"/>
            <p:cNvSpPr>
              <a:spLocks/>
            </p:cNvSpPr>
            <p:nvPr/>
          </p:nvSpPr>
          <p:spPr bwMode="auto">
            <a:xfrm rot="5400000">
              <a:off x="2433" y="2109"/>
              <a:ext cx="1765" cy="787"/>
            </a:xfrm>
            <a:custGeom>
              <a:avLst/>
              <a:gdLst>
                <a:gd name="T0" fmla="*/ 0 w 4860"/>
                <a:gd name="T1" fmla="*/ 0 h 2028"/>
                <a:gd name="T2" fmla="*/ 0 w 4860"/>
                <a:gd name="T3" fmla="*/ 0 h 2028"/>
                <a:gd name="T4" fmla="*/ 0 w 4860"/>
                <a:gd name="T5" fmla="*/ 0 h 2028"/>
                <a:gd name="T6" fmla="*/ 0 w 4860"/>
                <a:gd name="T7" fmla="*/ 0 h 2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60"/>
                <a:gd name="T13" fmla="*/ 0 h 2028"/>
                <a:gd name="T14" fmla="*/ 4860 w 4860"/>
                <a:gd name="T15" fmla="*/ 2028 h 2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60" h="2028">
                  <a:moveTo>
                    <a:pt x="1440" y="0"/>
                  </a:moveTo>
                  <a:lnTo>
                    <a:pt x="0" y="1404"/>
                  </a:lnTo>
                  <a:lnTo>
                    <a:pt x="4860" y="2028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25" name="Text Box 10"/>
            <p:cNvSpPr txBox="1">
              <a:spLocks noChangeArrowheads="1"/>
            </p:cNvSpPr>
            <p:nvPr/>
          </p:nvSpPr>
          <p:spPr bwMode="auto">
            <a:xfrm>
              <a:off x="1927" y="1909"/>
              <a:ext cx="20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P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0126" name="Text Box 11"/>
            <p:cNvSpPr txBox="1">
              <a:spLocks noChangeArrowheads="1"/>
            </p:cNvSpPr>
            <p:nvPr/>
          </p:nvSpPr>
          <p:spPr bwMode="auto">
            <a:xfrm>
              <a:off x="3201" y="2131"/>
              <a:ext cx="209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Q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90117" name="Text Box 12"/>
          <p:cNvSpPr txBox="1">
            <a:spLocks noChangeArrowheads="1"/>
          </p:cNvSpPr>
          <p:nvPr/>
        </p:nvSpPr>
        <p:spPr bwMode="auto">
          <a:xfrm>
            <a:off x="2411413" y="5661025"/>
            <a:ext cx="3816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0118" name="Text Box 13"/>
          <p:cNvSpPr txBox="1">
            <a:spLocks noChangeArrowheads="1"/>
          </p:cNvSpPr>
          <p:nvPr/>
        </p:nvSpPr>
        <p:spPr bwMode="auto">
          <a:xfrm>
            <a:off x="1116013" y="5661025"/>
            <a:ext cx="660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1. </a:t>
            </a:r>
            <a:r>
              <a:rPr lang="zh-CN" altLang="en-US" sz="2800"/>
              <a:t>多边形</a:t>
            </a:r>
            <a:r>
              <a:rPr lang="en-US" altLang="zh-CN" sz="2800"/>
              <a:t>P</a:t>
            </a:r>
            <a:r>
              <a:rPr lang="zh-CN" altLang="en-US" sz="2800"/>
              <a:t>和多边形</a:t>
            </a:r>
            <a:r>
              <a:rPr lang="en-US" altLang="zh-CN" sz="2800"/>
              <a:t>Q</a:t>
            </a:r>
            <a:r>
              <a:rPr lang="zh-CN" altLang="en-US" sz="2800"/>
              <a:t>的</a:t>
            </a:r>
            <a:r>
              <a:rPr lang="en-US" altLang="zh-CN" sz="2800" i="1"/>
              <a:t>x</a:t>
            </a:r>
            <a:r>
              <a:rPr lang="zh-CN" altLang="en-US" sz="2800"/>
              <a:t>坐标范围不重叠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9345D4-882C-41DC-AF9E-892017CD4F12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(5)</a:t>
            </a:r>
            <a:endParaRPr lang="zh-CN" altLang="en-US" smtClean="0"/>
          </a:p>
        </p:txBody>
      </p:sp>
      <p:grpSp>
        <p:nvGrpSpPr>
          <p:cNvPr id="92164" name="Group 3"/>
          <p:cNvGrpSpPr>
            <a:grpSpLocks/>
          </p:cNvGrpSpPr>
          <p:nvPr/>
        </p:nvGrpSpPr>
        <p:grpSpPr bwMode="auto">
          <a:xfrm>
            <a:off x="1979613" y="1266825"/>
            <a:ext cx="4176712" cy="4318000"/>
            <a:chOff x="3781" y="2264"/>
            <a:chExt cx="7379" cy="7488"/>
          </a:xfrm>
        </p:grpSpPr>
        <p:sp>
          <p:nvSpPr>
            <p:cNvPr id="92166" name="Line 4"/>
            <p:cNvSpPr>
              <a:spLocks noChangeShapeType="1"/>
            </p:cNvSpPr>
            <p:nvPr/>
          </p:nvSpPr>
          <p:spPr bwMode="auto">
            <a:xfrm>
              <a:off x="4141" y="3044"/>
              <a:ext cx="2" cy="63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67" name="Line 5"/>
            <p:cNvSpPr>
              <a:spLocks noChangeShapeType="1"/>
            </p:cNvSpPr>
            <p:nvPr/>
          </p:nvSpPr>
          <p:spPr bwMode="auto">
            <a:xfrm>
              <a:off x="4141" y="3044"/>
              <a:ext cx="68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68" name="Text Box 6"/>
            <p:cNvSpPr txBox="1">
              <a:spLocks noChangeArrowheads="1"/>
            </p:cNvSpPr>
            <p:nvPr/>
          </p:nvSpPr>
          <p:spPr bwMode="auto">
            <a:xfrm>
              <a:off x="3781" y="8816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y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2169" name="Text Box 7"/>
            <p:cNvSpPr txBox="1">
              <a:spLocks noChangeArrowheads="1"/>
            </p:cNvSpPr>
            <p:nvPr/>
          </p:nvSpPr>
          <p:spPr bwMode="auto">
            <a:xfrm>
              <a:off x="10621" y="2264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x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2170" name="Freeform 8"/>
            <p:cNvSpPr>
              <a:spLocks/>
            </p:cNvSpPr>
            <p:nvPr/>
          </p:nvSpPr>
          <p:spPr bwMode="auto">
            <a:xfrm>
              <a:off x="5220" y="3200"/>
              <a:ext cx="3960" cy="2496"/>
            </a:xfrm>
            <a:custGeom>
              <a:avLst/>
              <a:gdLst>
                <a:gd name="T0" fmla="*/ 1080 w 3960"/>
                <a:gd name="T1" fmla="*/ 0 h 2496"/>
                <a:gd name="T2" fmla="*/ 0 w 3960"/>
                <a:gd name="T3" fmla="*/ 1404 h 2496"/>
                <a:gd name="T4" fmla="*/ 900 w 3960"/>
                <a:gd name="T5" fmla="*/ 2496 h 2496"/>
                <a:gd name="T6" fmla="*/ 3960 w 3960"/>
                <a:gd name="T7" fmla="*/ 2028 h 2496"/>
                <a:gd name="T8" fmla="*/ 3960 w 3960"/>
                <a:gd name="T9" fmla="*/ 312 h 2496"/>
                <a:gd name="T10" fmla="*/ 1080 w 3960"/>
                <a:gd name="T11" fmla="*/ 0 h 24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60"/>
                <a:gd name="T19" fmla="*/ 0 h 2496"/>
                <a:gd name="T20" fmla="*/ 3960 w 3960"/>
                <a:gd name="T21" fmla="*/ 2496 h 24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60" h="2496">
                  <a:moveTo>
                    <a:pt x="1080" y="0"/>
                  </a:moveTo>
                  <a:lnTo>
                    <a:pt x="0" y="1404"/>
                  </a:lnTo>
                  <a:lnTo>
                    <a:pt x="900" y="2496"/>
                  </a:lnTo>
                  <a:lnTo>
                    <a:pt x="3960" y="2028"/>
                  </a:lnTo>
                  <a:lnTo>
                    <a:pt x="3960" y="312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71" name="Freeform 9"/>
            <p:cNvSpPr>
              <a:spLocks/>
            </p:cNvSpPr>
            <p:nvPr/>
          </p:nvSpPr>
          <p:spPr bwMode="auto">
            <a:xfrm>
              <a:off x="5040" y="6320"/>
              <a:ext cx="4860" cy="2028"/>
            </a:xfrm>
            <a:custGeom>
              <a:avLst/>
              <a:gdLst>
                <a:gd name="T0" fmla="*/ 1440 w 4860"/>
                <a:gd name="T1" fmla="*/ 0 h 2028"/>
                <a:gd name="T2" fmla="*/ 0 w 4860"/>
                <a:gd name="T3" fmla="*/ 1404 h 2028"/>
                <a:gd name="T4" fmla="*/ 4860 w 4860"/>
                <a:gd name="T5" fmla="*/ 2028 h 2028"/>
                <a:gd name="T6" fmla="*/ 1440 w 4860"/>
                <a:gd name="T7" fmla="*/ 0 h 2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60"/>
                <a:gd name="T13" fmla="*/ 0 h 2028"/>
                <a:gd name="T14" fmla="*/ 4860 w 4860"/>
                <a:gd name="T15" fmla="*/ 2028 h 2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60" h="2028">
                  <a:moveTo>
                    <a:pt x="1440" y="0"/>
                  </a:moveTo>
                  <a:lnTo>
                    <a:pt x="0" y="1404"/>
                  </a:lnTo>
                  <a:lnTo>
                    <a:pt x="4860" y="2028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72" name="Text Box 10"/>
            <p:cNvSpPr txBox="1">
              <a:spLocks noChangeArrowheads="1"/>
            </p:cNvSpPr>
            <p:nvPr/>
          </p:nvSpPr>
          <p:spPr bwMode="auto">
            <a:xfrm>
              <a:off x="6480" y="4292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P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2173" name="Text Box 11"/>
            <p:cNvSpPr txBox="1">
              <a:spLocks noChangeArrowheads="1"/>
            </p:cNvSpPr>
            <p:nvPr/>
          </p:nvSpPr>
          <p:spPr bwMode="auto">
            <a:xfrm>
              <a:off x="6120" y="6788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Q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92165" name="Text Box 12"/>
          <p:cNvSpPr txBox="1">
            <a:spLocks noChangeArrowheads="1"/>
          </p:cNvSpPr>
          <p:nvPr/>
        </p:nvSpPr>
        <p:spPr bwMode="auto">
          <a:xfrm>
            <a:off x="1331913" y="5661025"/>
            <a:ext cx="6702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2.  </a:t>
            </a:r>
            <a:r>
              <a:rPr lang="zh-CN" altLang="en-US" sz="2800"/>
              <a:t>多边形</a:t>
            </a:r>
            <a:r>
              <a:rPr lang="en-US" altLang="zh-CN" sz="2800"/>
              <a:t>P</a:t>
            </a:r>
            <a:r>
              <a:rPr lang="zh-CN" altLang="en-US" sz="2800"/>
              <a:t>和多边形</a:t>
            </a:r>
            <a:r>
              <a:rPr lang="en-US" altLang="zh-CN" sz="2800"/>
              <a:t>Q</a:t>
            </a:r>
            <a:r>
              <a:rPr lang="zh-CN" altLang="en-US" sz="2800"/>
              <a:t>的</a:t>
            </a:r>
            <a:r>
              <a:rPr lang="en-US" altLang="zh-CN" sz="2800"/>
              <a:t>y</a:t>
            </a:r>
            <a:r>
              <a:rPr lang="zh-CN" altLang="en-US" sz="2800"/>
              <a:t>坐标范围不重叠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1499FA-55E1-4AB6-A99E-B8F22A37B41B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(6)</a:t>
            </a:r>
            <a:endParaRPr lang="zh-CN" altLang="en-US" smtClean="0"/>
          </a:p>
        </p:txBody>
      </p:sp>
      <p:grpSp>
        <p:nvGrpSpPr>
          <p:cNvPr id="94212" name="Group 3"/>
          <p:cNvGrpSpPr>
            <a:grpSpLocks/>
          </p:cNvGrpSpPr>
          <p:nvPr/>
        </p:nvGrpSpPr>
        <p:grpSpPr bwMode="auto">
          <a:xfrm>
            <a:off x="1979613" y="1484313"/>
            <a:ext cx="4343400" cy="3368675"/>
            <a:chOff x="1247" y="935"/>
            <a:chExt cx="2736" cy="2122"/>
          </a:xfrm>
        </p:grpSpPr>
        <p:sp>
          <p:nvSpPr>
            <p:cNvPr id="94214" name="Line 4"/>
            <p:cNvSpPr>
              <a:spLocks noChangeShapeType="1"/>
            </p:cNvSpPr>
            <p:nvPr/>
          </p:nvSpPr>
          <p:spPr bwMode="auto">
            <a:xfrm flipH="1">
              <a:off x="1535" y="1122"/>
              <a:ext cx="0" cy="181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5" name="Line 5"/>
            <p:cNvSpPr>
              <a:spLocks noChangeShapeType="1"/>
            </p:cNvSpPr>
            <p:nvPr/>
          </p:nvSpPr>
          <p:spPr bwMode="auto">
            <a:xfrm>
              <a:off x="1535" y="1122"/>
              <a:ext cx="216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16" name="Text Box 6"/>
            <p:cNvSpPr txBox="1">
              <a:spLocks noChangeArrowheads="1"/>
            </p:cNvSpPr>
            <p:nvPr/>
          </p:nvSpPr>
          <p:spPr bwMode="auto">
            <a:xfrm>
              <a:off x="1247" y="2683"/>
              <a:ext cx="216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z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4217" name="Text Box 7"/>
            <p:cNvSpPr txBox="1">
              <a:spLocks noChangeArrowheads="1"/>
            </p:cNvSpPr>
            <p:nvPr/>
          </p:nvSpPr>
          <p:spPr bwMode="auto">
            <a:xfrm>
              <a:off x="3767" y="935"/>
              <a:ext cx="216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x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4218" name="Text Box 8"/>
            <p:cNvSpPr txBox="1">
              <a:spLocks noChangeArrowheads="1"/>
            </p:cNvSpPr>
            <p:nvPr/>
          </p:nvSpPr>
          <p:spPr bwMode="auto">
            <a:xfrm>
              <a:off x="2471" y="1309"/>
              <a:ext cx="216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P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4219" name="Text Box 9"/>
            <p:cNvSpPr txBox="1">
              <a:spLocks noChangeArrowheads="1"/>
            </p:cNvSpPr>
            <p:nvPr/>
          </p:nvSpPr>
          <p:spPr bwMode="auto">
            <a:xfrm>
              <a:off x="2327" y="2308"/>
              <a:ext cx="216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Q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grpSp>
          <p:nvGrpSpPr>
            <p:cNvPr id="94220" name="Group 10"/>
            <p:cNvGrpSpPr>
              <a:grpSpLocks/>
            </p:cNvGrpSpPr>
            <p:nvPr/>
          </p:nvGrpSpPr>
          <p:grpSpPr bwMode="auto">
            <a:xfrm rot="-9252773">
              <a:off x="1895" y="2183"/>
              <a:ext cx="1512" cy="250"/>
              <a:chOff x="7200" y="6788"/>
              <a:chExt cx="3780" cy="624"/>
            </a:xfrm>
          </p:grpSpPr>
          <p:sp>
            <p:nvSpPr>
              <p:cNvPr id="94222" name="Rectangle 11" descr="宽下对角线"/>
              <p:cNvSpPr>
                <a:spLocks noChangeArrowheads="1"/>
              </p:cNvSpPr>
              <p:nvPr/>
            </p:nvSpPr>
            <p:spPr bwMode="auto">
              <a:xfrm>
                <a:off x="7200" y="6788"/>
                <a:ext cx="3780" cy="624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94223" name="Line 12"/>
              <p:cNvSpPr>
                <a:spLocks noChangeShapeType="1"/>
              </p:cNvSpPr>
              <p:nvPr/>
            </p:nvSpPr>
            <p:spPr bwMode="auto">
              <a:xfrm>
                <a:off x="7200" y="6788"/>
                <a:ext cx="3780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4221" name="Line 13"/>
            <p:cNvSpPr>
              <a:spLocks noChangeShapeType="1"/>
            </p:cNvSpPr>
            <p:nvPr/>
          </p:nvSpPr>
          <p:spPr bwMode="auto">
            <a:xfrm flipV="1">
              <a:off x="2472" y="1570"/>
              <a:ext cx="544" cy="409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4213" name="Text Box 14"/>
          <p:cNvSpPr txBox="1">
            <a:spLocks noChangeArrowheads="1"/>
          </p:cNvSpPr>
          <p:nvPr/>
        </p:nvSpPr>
        <p:spPr bwMode="auto">
          <a:xfrm>
            <a:off x="827088" y="5445125"/>
            <a:ext cx="7559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/>
              <a:t>3.</a:t>
            </a:r>
            <a:r>
              <a:rPr lang="zh-CN" altLang="en-US" sz="2800"/>
              <a:t>从视点看去，多边形</a:t>
            </a:r>
            <a:r>
              <a:rPr lang="en-US" altLang="zh-CN" sz="2800"/>
              <a:t>P</a:t>
            </a:r>
            <a:r>
              <a:rPr lang="zh-CN" altLang="en-US" sz="2800"/>
              <a:t>完全位于</a:t>
            </a:r>
            <a:r>
              <a:rPr lang="en-US" altLang="zh-CN" sz="2800"/>
              <a:t>Q</a:t>
            </a:r>
            <a:r>
              <a:rPr lang="zh-CN" altLang="en-US" sz="2800"/>
              <a:t>的背面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EB29FC-D2CA-4879-AF47-8FA73BB98AFF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(7)</a:t>
            </a:r>
            <a:endParaRPr lang="zh-CN" altLang="en-US" smtClean="0"/>
          </a:p>
        </p:txBody>
      </p:sp>
      <p:grpSp>
        <p:nvGrpSpPr>
          <p:cNvPr id="96260" name="Group 3"/>
          <p:cNvGrpSpPr>
            <a:grpSpLocks/>
          </p:cNvGrpSpPr>
          <p:nvPr/>
        </p:nvGrpSpPr>
        <p:grpSpPr bwMode="auto">
          <a:xfrm>
            <a:off x="2195513" y="1500188"/>
            <a:ext cx="4343400" cy="3368675"/>
            <a:chOff x="3420" y="2576"/>
            <a:chExt cx="6839" cy="5304"/>
          </a:xfrm>
        </p:grpSpPr>
        <p:sp>
          <p:nvSpPr>
            <p:cNvPr id="96263" name="Line 4"/>
            <p:cNvSpPr>
              <a:spLocks noChangeShapeType="1"/>
            </p:cNvSpPr>
            <p:nvPr/>
          </p:nvSpPr>
          <p:spPr bwMode="auto">
            <a:xfrm flipH="1">
              <a:off x="4140" y="3044"/>
              <a:ext cx="1" cy="45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4" name="Line 5"/>
            <p:cNvSpPr>
              <a:spLocks noChangeShapeType="1"/>
            </p:cNvSpPr>
            <p:nvPr/>
          </p:nvSpPr>
          <p:spPr bwMode="auto">
            <a:xfrm>
              <a:off x="4141" y="3044"/>
              <a:ext cx="5399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65" name="Text Box 6"/>
            <p:cNvSpPr txBox="1">
              <a:spLocks noChangeArrowheads="1"/>
            </p:cNvSpPr>
            <p:nvPr/>
          </p:nvSpPr>
          <p:spPr bwMode="auto">
            <a:xfrm>
              <a:off x="3420" y="6944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z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6266" name="Text Box 7"/>
            <p:cNvSpPr txBox="1">
              <a:spLocks noChangeArrowheads="1"/>
            </p:cNvSpPr>
            <p:nvPr/>
          </p:nvSpPr>
          <p:spPr bwMode="auto">
            <a:xfrm>
              <a:off x="9720" y="2576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x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6267" name="Text Box 8"/>
            <p:cNvSpPr txBox="1">
              <a:spLocks noChangeArrowheads="1"/>
            </p:cNvSpPr>
            <p:nvPr/>
          </p:nvSpPr>
          <p:spPr bwMode="auto">
            <a:xfrm>
              <a:off x="4680" y="4292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P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6268" name="Text Box 9"/>
            <p:cNvSpPr txBox="1">
              <a:spLocks noChangeArrowheads="1"/>
            </p:cNvSpPr>
            <p:nvPr/>
          </p:nvSpPr>
          <p:spPr bwMode="auto">
            <a:xfrm>
              <a:off x="5940" y="5384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Q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6269" name="Line 10"/>
            <p:cNvSpPr>
              <a:spLocks noChangeShapeType="1"/>
            </p:cNvSpPr>
            <p:nvPr/>
          </p:nvSpPr>
          <p:spPr bwMode="auto">
            <a:xfrm flipV="1">
              <a:off x="6480" y="5540"/>
              <a:ext cx="1080" cy="31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6270" name="Group 11"/>
            <p:cNvGrpSpPr>
              <a:grpSpLocks/>
            </p:cNvGrpSpPr>
            <p:nvPr/>
          </p:nvGrpSpPr>
          <p:grpSpPr bwMode="auto">
            <a:xfrm rot="1197824">
              <a:off x="4680" y="4292"/>
              <a:ext cx="3960" cy="625"/>
              <a:chOff x="4680" y="4292"/>
              <a:chExt cx="3960" cy="625"/>
            </a:xfrm>
          </p:grpSpPr>
          <p:sp>
            <p:nvSpPr>
              <p:cNvPr id="96271" name="Line 12"/>
              <p:cNvSpPr>
                <a:spLocks noChangeShapeType="1"/>
              </p:cNvSpPr>
              <p:nvPr/>
            </p:nvSpPr>
            <p:spPr bwMode="auto">
              <a:xfrm>
                <a:off x="4680" y="4916"/>
                <a:ext cx="3960" cy="1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72" name="Rectangle 13" descr="宽上对角线"/>
              <p:cNvSpPr>
                <a:spLocks noChangeArrowheads="1"/>
              </p:cNvSpPr>
              <p:nvPr/>
            </p:nvSpPr>
            <p:spPr bwMode="auto">
              <a:xfrm>
                <a:off x="4680" y="4292"/>
                <a:ext cx="3960" cy="624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80000"/>
                  <a:buFont typeface="Wingdings" panose="05000000000000000000" pitchFamily="2" charset="2"/>
                  <a:buChar char="l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4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</p:grpSp>
      <p:sp>
        <p:nvSpPr>
          <p:cNvPr id="96261" name="Text Box 14"/>
          <p:cNvSpPr txBox="1">
            <a:spLocks noChangeArrowheads="1"/>
          </p:cNvSpPr>
          <p:nvPr/>
        </p:nvSpPr>
        <p:spPr bwMode="auto">
          <a:xfrm>
            <a:off x="971550" y="5445125"/>
            <a:ext cx="7056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96262" name="Text Box 15"/>
          <p:cNvSpPr txBox="1">
            <a:spLocks noChangeArrowheads="1"/>
          </p:cNvSpPr>
          <p:nvPr/>
        </p:nvSpPr>
        <p:spPr bwMode="auto">
          <a:xfrm>
            <a:off x="611188" y="5286375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/>
              <a:t>4. </a:t>
            </a:r>
            <a:r>
              <a:rPr lang="zh-CN" altLang="en-US" sz="2800"/>
              <a:t>从视点看去，多边形</a:t>
            </a:r>
            <a:r>
              <a:rPr lang="en-US" altLang="zh-CN" sz="2800"/>
              <a:t>Q</a:t>
            </a:r>
            <a:r>
              <a:rPr lang="zh-CN" altLang="en-US" sz="2800"/>
              <a:t>完全位于</a:t>
            </a:r>
            <a:r>
              <a:rPr lang="en-US" altLang="zh-CN" sz="2800"/>
              <a:t>P</a:t>
            </a:r>
            <a:r>
              <a:rPr lang="zh-CN" altLang="en-US" sz="2800"/>
              <a:t>的同一侧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8CD9E5-4035-4D5D-B6E7-C8885AB485D3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(8)</a:t>
            </a:r>
            <a:endParaRPr lang="zh-CN" altLang="en-US" smtClean="0"/>
          </a:p>
        </p:txBody>
      </p:sp>
      <p:grpSp>
        <p:nvGrpSpPr>
          <p:cNvPr id="98308" name="Group 3"/>
          <p:cNvGrpSpPr>
            <a:grpSpLocks noChangeAspect="1"/>
          </p:cNvGrpSpPr>
          <p:nvPr/>
        </p:nvGrpSpPr>
        <p:grpSpPr bwMode="auto">
          <a:xfrm>
            <a:off x="2195513" y="1343025"/>
            <a:ext cx="4505325" cy="4318000"/>
            <a:chOff x="3781" y="2264"/>
            <a:chExt cx="7811" cy="7488"/>
          </a:xfrm>
        </p:grpSpPr>
        <p:sp>
          <p:nvSpPr>
            <p:cNvPr id="98310" name="Line 4"/>
            <p:cNvSpPr>
              <a:spLocks noChangeAspect="1" noChangeShapeType="1"/>
            </p:cNvSpPr>
            <p:nvPr/>
          </p:nvSpPr>
          <p:spPr bwMode="auto">
            <a:xfrm>
              <a:off x="4141" y="3044"/>
              <a:ext cx="2" cy="63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1" name="Line 5"/>
            <p:cNvSpPr>
              <a:spLocks noChangeAspect="1" noChangeShapeType="1"/>
            </p:cNvSpPr>
            <p:nvPr/>
          </p:nvSpPr>
          <p:spPr bwMode="auto">
            <a:xfrm>
              <a:off x="4141" y="3044"/>
              <a:ext cx="68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2" name="Text Box 6"/>
            <p:cNvSpPr txBox="1">
              <a:spLocks noChangeAspect="1" noChangeArrowheads="1"/>
            </p:cNvSpPr>
            <p:nvPr/>
          </p:nvSpPr>
          <p:spPr bwMode="auto">
            <a:xfrm>
              <a:off x="3781" y="8816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y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8313" name="Text Box 7"/>
            <p:cNvSpPr txBox="1">
              <a:spLocks noChangeAspect="1" noChangeArrowheads="1"/>
            </p:cNvSpPr>
            <p:nvPr/>
          </p:nvSpPr>
          <p:spPr bwMode="auto">
            <a:xfrm>
              <a:off x="10621" y="2264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x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8314" name="Freeform 8"/>
            <p:cNvSpPr>
              <a:spLocks noChangeAspect="1"/>
            </p:cNvSpPr>
            <p:nvPr/>
          </p:nvSpPr>
          <p:spPr bwMode="auto">
            <a:xfrm rot="-5400000">
              <a:off x="4572" y="3356"/>
              <a:ext cx="2496" cy="2496"/>
            </a:xfrm>
            <a:custGeom>
              <a:avLst/>
              <a:gdLst>
                <a:gd name="T0" fmla="*/ 2 w 3960"/>
                <a:gd name="T1" fmla="*/ 0 h 2496"/>
                <a:gd name="T2" fmla="*/ 0 w 3960"/>
                <a:gd name="T3" fmla="*/ 1404 h 2496"/>
                <a:gd name="T4" fmla="*/ 2 w 3960"/>
                <a:gd name="T5" fmla="*/ 2496 h 2496"/>
                <a:gd name="T6" fmla="*/ 6 w 3960"/>
                <a:gd name="T7" fmla="*/ 2028 h 2496"/>
                <a:gd name="T8" fmla="*/ 6 w 3960"/>
                <a:gd name="T9" fmla="*/ 312 h 2496"/>
                <a:gd name="T10" fmla="*/ 2 w 3960"/>
                <a:gd name="T11" fmla="*/ 0 h 24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60"/>
                <a:gd name="T19" fmla="*/ 0 h 2496"/>
                <a:gd name="T20" fmla="*/ 3960 w 3960"/>
                <a:gd name="T21" fmla="*/ 2496 h 249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60" h="2496">
                  <a:moveTo>
                    <a:pt x="1080" y="0"/>
                  </a:moveTo>
                  <a:lnTo>
                    <a:pt x="0" y="1404"/>
                  </a:lnTo>
                  <a:lnTo>
                    <a:pt x="900" y="2496"/>
                  </a:lnTo>
                  <a:lnTo>
                    <a:pt x="3960" y="2028"/>
                  </a:lnTo>
                  <a:lnTo>
                    <a:pt x="3960" y="312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5" name="Freeform 9"/>
            <p:cNvSpPr>
              <a:spLocks noChangeAspect="1"/>
            </p:cNvSpPr>
            <p:nvPr/>
          </p:nvSpPr>
          <p:spPr bwMode="auto">
            <a:xfrm>
              <a:off x="8172" y="6476"/>
              <a:ext cx="3420" cy="2028"/>
            </a:xfrm>
            <a:custGeom>
              <a:avLst/>
              <a:gdLst>
                <a:gd name="T0" fmla="*/ 11 w 4860"/>
                <a:gd name="T1" fmla="*/ 0 h 2028"/>
                <a:gd name="T2" fmla="*/ 0 w 4860"/>
                <a:gd name="T3" fmla="*/ 1404 h 2028"/>
                <a:gd name="T4" fmla="*/ 35 w 4860"/>
                <a:gd name="T5" fmla="*/ 2028 h 2028"/>
                <a:gd name="T6" fmla="*/ 11 w 4860"/>
                <a:gd name="T7" fmla="*/ 0 h 20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60"/>
                <a:gd name="T13" fmla="*/ 0 h 2028"/>
                <a:gd name="T14" fmla="*/ 4860 w 4860"/>
                <a:gd name="T15" fmla="*/ 2028 h 20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60" h="2028">
                  <a:moveTo>
                    <a:pt x="1440" y="0"/>
                  </a:moveTo>
                  <a:lnTo>
                    <a:pt x="0" y="1404"/>
                  </a:lnTo>
                  <a:lnTo>
                    <a:pt x="4860" y="2028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16" name="Text Box 10"/>
            <p:cNvSpPr txBox="1">
              <a:spLocks noChangeAspect="1" noChangeArrowheads="1"/>
            </p:cNvSpPr>
            <p:nvPr/>
          </p:nvSpPr>
          <p:spPr bwMode="auto">
            <a:xfrm>
              <a:off x="5472" y="4136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P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98317" name="Text Box 11"/>
            <p:cNvSpPr txBox="1">
              <a:spLocks noChangeAspect="1" noChangeArrowheads="1"/>
            </p:cNvSpPr>
            <p:nvPr/>
          </p:nvSpPr>
          <p:spPr bwMode="auto">
            <a:xfrm>
              <a:off x="9072" y="7100"/>
              <a:ext cx="539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Q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98309" name="Text Box 12"/>
          <p:cNvSpPr txBox="1">
            <a:spLocks noChangeArrowheads="1"/>
          </p:cNvSpPr>
          <p:nvPr/>
        </p:nvSpPr>
        <p:spPr bwMode="auto">
          <a:xfrm>
            <a:off x="1258888" y="5589588"/>
            <a:ext cx="642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/>
              <a:t>5. </a:t>
            </a:r>
            <a:r>
              <a:rPr lang="zh-CN" altLang="en-US" sz="2800"/>
              <a:t>多边形</a:t>
            </a:r>
            <a:r>
              <a:rPr lang="en-US" altLang="zh-CN" sz="2800"/>
              <a:t>P</a:t>
            </a:r>
            <a:r>
              <a:rPr lang="zh-CN" altLang="en-US" sz="2800"/>
              <a:t>和</a:t>
            </a:r>
            <a:r>
              <a:rPr lang="en-US" altLang="zh-CN" sz="2800"/>
              <a:t>Q</a:t>
            </a:r>
            <a:r>
              <a:rPr lang="zh-CN" altLang="en-US" sz="2800"/>
              <a:t>在</a:t>
            </a:r>
            <a:r>
              <a:rPr lang="en-US" altLang="zh-CN" sz="2800" i="1"/>
              <a:t>xy</a:t>
            </a:r>
            <a:r>
              <a:rPr lang="zh-CN" altLang="en-US" sz="2800"/>
              <a:t>平面上的投影不重叠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F7FAF5-FB91-48AA-9D20-E8A6B9FF3045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(9)</a:t>
            </a:r>
            <a:endParaRPr lang="zh-CN" altLang="en-US" smtClean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1484313"/>
            <a:ext cx="8389938" cy="4637087"/>
          </a:xfrm>
        </p:spPr>
        <p:txBody>
          <a:bodyPr/>
          <a:lstStyle/>
          <a:p>
            <a:pPr marL="990600" lvl="1" indent="-533400" eaLnBrk="1" hangingPunct="1"/>
            <a:r>
              <a:rPr lang="zh-CN" altLang="en-US" sz="3000" smtClean="0"/>
              <a:t>如果上述五种情况中只要有一种成立，就表明多边形</a:t>
            </a:r>
            <a:r>
              <a:rPr lang="en-US" altLang="zh-CN" sz="3000" smtClean="0"/>
              <a:t>P</a:t>
            </a:r>
            <a:r>
              <a:rPr lang="zh-CN" altLang="en-US" sz="3000" smtClean="0"/>
              <a:t>和</a:t>
            </a:r>
            <a:r>
              <a:rPr lang="en-US" altLang="zh-CN" sz="3000" smtClean="0"/>
              <a:t>Q</a:t>
            </a:r>
            <a:r>
              <a:rPr lang="zh-CN" altLang="en-US" sz="3000" smtClean="0"/>
              <a:t>是互不遮挡的，即多边形</a:t>
            </a:r>
            <a:r>
              <a:rPr lang="en-US" altLang="zh-CN" sz="3000" smtClean="0"/>
              <a:t>P</a:t>
            </a:r>
            <a:r>
              <a:rPr lang="zh-CN" altLang="en-US" sz="3000" smtClean="0"/>
              <a:t>的绘制优先级低于</a:t>
            </a:r>
            <a:r>
              <a:rPr lang="en-US" altLang="zh-CN" sz="3000" smtClean="0"/>
              <a:t>Q</a:t>
            </a:r>
          </a:p>
          <a:p>
            <a:pPr marL="990600" lvl="1" indent="-533400" eaLnBrk="1" hangingPunct="1"/>
            <a:r>
              <a:rPr lang="zh-CN" altLang="en-US" sz="3000" smtClean="0"/>
              <a:t>如果上述判断都不成立，说明多边形</a:t>
            </a:r>
            <a:r>
              <a:rPr lang="en-US" altLang="zh-CN" sz="3000" smtClean="0"/>
              <a:t>P</a:t>
            </a:r>
            <a:r>
              <a:rPr lang="zh-CN" altLang="en-US" sz="3000" smtClean="0"/>
              <a:t>有可能遮挡</a:t>
            </a:r>
            <a:r>
              <a:rPr lang="en-US" altLang="zh-CN" sz="3000" smtClean="0"/>
              <a:t>Q</a:t>
            </a:r>
            <a:r>
              <a:rPr lang="zh-CN" altLang="en-US" sz="3000" smtClean="0"/>
              <a:t>，此时把多边形</a:t>
            </a:r>
            <a:r>
              <a:rPr lang="en-US" altLang="zh-CN" sz="3000" smtClean="0"/>
              <a:t>P</a:t>
            </a:r>
            <a:r>
              <a:rPr lang="zh-CN" altLang="en-US" sz="3000" smtClean="0"/>
              <a:t>和</a:t>
            </a:r>
            <a:r>
              <a:rPr lang="en-US" altLang="zh-CN" sz="3000" smtClean="0"/>
              <a:t>Q</a:t>
            </a:r>
            <a:r>
              <a:rPr lang="zh-CN" altLang="en-US" sz="3000" smtClean="0"/>
              <a:t>进行互换重新进行判断，而重新判断只要对上述条件</a:t>
            </a:r>
            <a:r>
              <a:rPr lang="en-US" altLang="zh-CN" sz="3000" smtClean="0">
                <a:hlinkClick r:id="rId3" action="ppaction://hlinksldjump"/>
              </a:rPr>
              <a:t>(3)</a:t>
            </a:r>
            <a:r>
              <a:rPr lang="zh-CN" altLang="en-US" sz="3000" smtClean="0">
                <a:hlinkClick r:id="rId3" action="ppaction://hlinksldjump"/>
              </a:rPr>
              <a:t>和</a:t>
            </a:r>
            <a:r>
              <a:rPr lang="en-US" altLang="zh-CN" sz="3000" smtClean="0">
                <a:hlinkClick r:id="rId3" action="ppaction://hlinksldjump"/>
              </a:rPr>
              <a:t>(4)</a:t>
            </a:r>
            <a:r>
              <a:rPr lang="zh-CN" altLang="en-US" sz="3000" smtClean="0"/>
              <a:t>进行即可 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4"/>
            </a:pPr>
            <a:endParaRPr lang="zh-CN" alt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C96CAF-978C-4158-AAAA-2029734490ED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(10)</a:t>
            </a:r>
            <a:endParaRPr lang="zh-CN" altLang="en-US" smtClean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4"/>
            </a:pPr>
            <a:r>
              <a:rPr lang="en-US" altLang="zh-CN" sz="3400" smtClean="0"/>
              <a:t>P</a:t>
            </a:r>
            <a:r>
              <a:rPr lang="zh-CN" altLang="en-US" sz="3400" smtClean="0"/>
              <a:t>和</a:t>
            </a:r>
            <a:r>
              <a:rPr lang="en-US" altLang="zh-CN" sz="3400" smtClean="0"/>
              <a:t>Q</a:t>
            </a:r>
            <a:r>
              <a:rPr lang="zh-CN" altLang="en-US" sz="3400" smtClean="0"/>
              <a:t>交换顺序后，仍不能判断其优先级顺序，可以按如下方法处理：将其中一个多边形沿另一个物体剖分</a:t>
            </a:r>
          </a:p>
          <a:p>
            <a:pPr marL="990600" lvl="1" indent="-533400" eaLnBrk="1" hangingPunct="1"/>
            <a:r>
              <a:rPr lang="zh-CN" altLang="en-US" sz="3000" smtClean="0"/>
              <a:t>避免循环判断：</a:t>
            </a:r>
            <a:r>
              <a:rPr lang="en-US" altLang="zh-CN" sz="3000" smtClean="0"/>
              <a:t>P</a:t>
            </a:r>
            <a:r>
              <a:rPr lang="zh-CN" altLang="en-US" sz="3000" smtClean="0"/>
              <a:t>做标记</a:t>
            </a:r>
          </a:p>
          <a:p>
            <a:pPr marL="990600" lvl="1" indent="-533400" eaLnBrk="1" hangingPunct="1"/>
            <a:r>
              <a:rPr lang="zh-CN" altLang="en-US" sz="3000" smtClean="0"/>
              <a:t>多边形剖分：将</a:t>
            </a:r>
            <a:r>
              <a:rPr lang="en-US" altLang="zh-CN" sz="3000" smtClean="0"/>
              <a:t>P</a:t>
            </a:r>
            <a:r>
              <a:rPr lang="zh-CN" altLang="en-US" sz="3000" smtClean="0"/>
              <a:t>沿</a:t>
            </a:r>
            <a:r>
              <a:rPr lang="en-US" altLang="zh-CN" sz="3000" smtClean="0"/>
              <a:t>Q</a:t>
            </a:r>
            <a:r>
              <a:rPr lang="zh-CN" altLang="en-US" sz="3000" smtClean="0"/>
              <a:t>剖分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5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5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CB00E3-2A23-447D-91DF-89FAB4E2D9F3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(11)</a:t>
            </a:r>
            <a:endParaRPr lang="zh-CN" alt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41463" y="2497138"/>
            <a:ext cx="2743200" cy="2311400"/>
            <a:chOff x="703" y="1573"/>
            <a:chExt cx="1728" cy="1456"/>
          </a:xfrm>
        </p:grpSpPr>
        <p:sp>
          <p:nvSpPr>
            <p:cNvPr id="104473" name="Text Box 4"/>
            <p:cNvSpPr txBox="1">
              <a:spLocks noChangeArrowheads="1"/>
            </p:cNvSpPr>
            <p:nvPr/>
          </p:nvSpPr>
          <p:spPr bwMode="auto">
            <a:xfrm>
              <a:off x="2243" y="2798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ja-JP" sz="1800">
                  <a:ea typeface="ＭＳ Ｐゴシック" panose="020B0600070205080204" pitchFamily="34" charset="-128"/>
                </a:rPr>
                <a:t>x</a:t>
              </a:r>
            </a:p>
          </p:txBody>
        </p:sp>
        <p:sp>
          <p:nvSpPr>
            <p:cNvPr id="104474" name="Freeform 5"/>
            <p:cNvSpPr>
              <a:spLocks/>
            </p:cNvSpPr>
            <p:nvPr/>
          </p:nvSpPr>
          <p:spPr bwMode="auto">
            <a:xfrm>
              <a:off x="1155" y="1961"/>
              <a:ext cx="967" cy="835"/>
            </a:xfrm>
            <a:custGeom>
              <a:avLst/>
              <a:gdLst>
                <a:gd name="T0" fmla="*/ 47 w 967"/>
                <a:gd name="T1" fmla="*/ 403 h 835"/>
                <a:gd name="T2" fmla="*/ 0 w 967"/>
                <a:gd name="T3" fmla="*/ 0 h 835"/>
                <a:gd name="T4" fmla="*/ 967 w 967"/>
                <a:gd name="T5" fmla="*/ 166 h 835"/>
                <a:gd name="T6" fmla="*/ 812 w 967"/>
                <a:gd name="T7" fmla="*/ 835 h 835"/>
                <a:gd name="T8" fmla="*/ 392 w 967"/>
                <a:gd name="T9" fmla="*/ 253 h 835"/>
                <a:gd name="T10" fmla="*/ 325 w 967"/>
                <a:gd name="T11" fmla="*/ 380 h 835"/>
                <a:gd name="T12" fmla="*/ 47 w 967"/>
                <a:gd name="T13" fmla="*/ 403 h 8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7"/>
                <a:gd name="T22" fmla="*/ 0 h 835"/>
                <a:gd name="T23" fmla="*/ 967 w 967"/>
                <a:gd name="T24" fmla="*/ 835 h 83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7" h="835">
                  <a:moveTo>
                    <a:pt x="47" y="403"/>
                  </a:moveTo>
                  <a:lnTo>
                    <a:pt x="0" y="0"/>
                  </a:lnTo>
                  <a:lnTo>
                    <a:pt x="967" y="166"/>
                  </a:lnTo>
                  <a:lnTo>
                    <a:pt x="812" y="835"/>
                  </a:lnTo>
                  <a:lnTo>
                    <a:pt x="392" y="253"/>
                  </a:lnTo>
                  <a:lnTo>
                    <a:pt x="325" y="380"/>
                  </a:lnTo>
                  <a:lnTo>
                    <a:pt x="47" y="403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5" name="Freeform 6"/>
            <p:cNvSpPr>
              <a:spLocks/>
            </p:cNvSpPr>
            <p:nvPr/>
          </p:nvSpPr>
          <p:spPr bwMode="auto">
            <a:xfrm>
              <a:off x="1155" y="1961"/>
              <a:ext cx="967" cy="835"/>
            </a:xfrm>
            <a:custGeom>
              <a:avLst/>
              <a:gdLst>
                <a:gd name="T0" fmla="*/ 47 w 967"/>
                <a:gd name="T1" fmla="*/ 403 h 835"/>
                <a:gd name="T2" fmla="*/ 0 w 967"/>
                <a:gd name="T3" fmla="*/ 0 h 835"/>
                <a:gd name="T4" fmla="*/ 967 w 967"/>
                <a:gd name="T5" fmla="*/ 166 h 835"/>
                <a:gd name="T6" fmla="*/ 812 w 967"/>
                <a:gd name="T7" fmla="*/ 835 h 835"/>
                <a:gd name="T8" fmla="*/ 392 w 967"/>
                <a:gd name="T9" fmla="*/ 253 h 835"/>
                <a:gd name="T10" fmla="*/ 325 w 967"/>
                <a:gd name="T11" fmla="*/ 380 h 835"/>
                <a:gd name="T12" fmla="*/ 47 w 967"/>
                <a:gd name="T13" fmla="*/ 403 h 8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7"/>
                <a:gd name="T22" fmla="*/ 0 h 835"/>
                <a:gd name="T23" fmla="*/ 967 w 967"/>
                <a:gd name="T24" fmla="*/ 835 h 83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7" h="835">
                  <a:moveTo>
                    <a:pt x="47" y="403"/>
                  </a:moveTo>
                  <a:lnTo>
                    <a:pt x="0" y="0"/>
                  </a:lnTo>
                  <a:lnTo>
                    <a:pt x="967" y="166"/>
                  </a:lnTo>
                  <a:lnTo>
                    <a:pt x="812" y="835"/>
                  </a:lnTo>
                  <a:lnTo>
                    <a:pt x="392" y="253"/>
                  </a:lnTo>
                  <a:lnTo>
                    <a:pt x="325" y="380"/>
                  </a:lnTo>
                  <a:lnTo>
                    <a:pt x="47" y="403"/>
                  </a:lnTo>
                </a:path>
              </a:pathLst>
            </a:custGeom>
            <a:noFill/>
            <a:ln w="1905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6" name="Freeform 7"/>
            <p:cNvSpPr>
              <a:spLocks/>
            </p:cNvSpPr>
            <p:nvPr/>
          </p:nvSpPr>
          <p:spPr bwMode="auto">
            <a:xfrm>
              <a:off x="1238" y="2547"/>
              <a:ext cx="155" cy="206"/>
            </a:xfrm>
            <a:custGeom>
              <a:avLst/>
              <a:gdLst>
                <a:gd name="T0" fmla="*/ 155 w 155"/>
                <a:gd name="T1" fmla="*/ 0 h 206"/>
                <a:gd name="T2" fmla="*/ 28 w 155"/>
                <a:gd name="T3" fmla="*/ 206 h 206"/>
                <a:gd name="T4" fmla="*/ 0 w 155"/>
                <a:gd name="T5" fmla="*/ 39 h 206"/>
                <a:gd name="T6" fmla="*/ 155 w 155"/>
                <a:gd name="T7" fmla="*/ 0 h 2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5"/>
                <a:gd name="T13" fmla="*/ 0 h 206"/>
                <a:gd name="T14" fmla="*/ 155 w 155"/>
                <a:gd name="T15" fmla="*/ 206 h 2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5" h="206">
                  <a:moveTo>
                    <a:pt x="155" y="0"/>
                  </a:moveTo>
                  <a:lnTo>
                    <a:pt x="28" y="206"/>
                  </a:lnTo>
                  <a:lnTo>
                    <a:pt x="0" y="3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solidFill>
                <a:srgbClr val="CCCC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7" name="Freeform 8"/>
            <p:cNvSpPr>
              <a:spLocks/>
            </p:cNvSpPr>
            <p:nvPr/>
          </p:nvSpPr>
          <p:spPr bwMode="auto">
            <a:xfrm>
              <a:off x="1238" y="2547"/>
              <a:ext cx="155" cy="206"/>
            </a:xfrm>
            <a:custGeom>
              <a:avLst/>
              <a:gdLst>
                <a:gd name="T0" fmla="*/ 155 w 155"/>
                <a:gd name="T1" fmla="*/ 0 h 206"/>
                <a:gd name="T2" fmla="*/ 28 w 155"/>
                <a:gd name="T3" fmla="*/ 206 h 206"/>
                <a:gd name="T4" fmla="*/ 0 w 155"/>
                <a:gd name="T5" fmla="*/ 39 h 206"/>
                <a:gd name="T6" fmla="*/ 155 w 155"/>
                <a:gd name="T7" fmla="*/ 0 h 2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5"/>
                <a:gd name="T13" fmla="*/ 0 h 206"/>
                <a:gd name="T14" fmla="*/ 155 w 155"/>
                <a:gd name="T15" fmla="*/ 206 h 2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5" h="206">
                  <a:moveTo>
                    <a:pt x="155" y="0"/>
                  </a:moveTo>
                  <a:lnTo>
                    <a:pt x="28" y="206"/>
                  </a:lnTo>
                  <a:lnTo>
                    <a:pt x="0" y="39"/>
                  </a:lnTo>
                  <a:lnTo>
                    <a:pt x="155" y="0"/>
                  </a:lnTo>
                </a:path>
              </a:pathLst>
            </a:custGeom>
            <a:solidFill>
              <a:srgbClr val="FFFF00"/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8" name="Freeform 9"/>
            <p:cNvSpPr>
              <a:spLocks/>
            </p:cNvSpPr>
            <p:nvPr/>
          </p:nvSpPr>
          <p:spPr bwMode="auto">
            <a:xfrm>
              <a:off x="917" y="2333"/>
              <a:ext cx="813" cy="317"/>
            </a:xfrm>
            <a:custGeom>
              <a:avLst/>
              <a:gdLst>
                <a:gd name="T0" fmla="*/ 713 w 813"/>
                <a:gd name="T1" fmla="*/ 0 h 317"/>
                <a:gd name="T2" fmla="*/ 0 w 813"/>
                <a:gd name="T3" fmla="*/ 47 h 317"/>
                <a:gd name="T4" fmla="*/ 60 w 813"/>
                <a:gd name="T5" fmla="*/ 317 h 317"/>
                <a:gd name="T6" fmla="*/ 813 w 813"/>
                <a:gd name="T7" fmla="*/ 134 h 317"/>
                <a:gd name="T8" fmla="*/ 713 w 813"/>
                <a:gd name="T9" fmla="*/ 0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3"/>
                <a:gd name="T16" fmla="*/ 0 h 317"/>
                <a:gd name="T17" fmla="*/ 813 w 813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3" h="317">
                  <a:moveTo>
                    <a:pt x="713" y="0"/>
                  </a:moveTo>
                  <a:lnTo>
                    <a:pt x="0" y="47"/>
                  </a:lnTo>
                  <a:lnTo>
                    <a:pt x="60" y="317"/>
                  </a:lnTo>
                  <a:lnTo>
                    <a:pt x="813" y="134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3333FF"/>
            </a:solidFill>
            <a:ln w="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79" name="Freeform 10"/>
            <p:cNvSpPr>
              <a:spLocks/>
            </p:cNvSpPr>
            <p:nvPr/>
          </p:nvSpPr>
          <p:spPr bwMode="auto">
            <a:xfrm>
              <a:off x="917" y="2333"/>
              <a:ext cx="813" cy="317"/>
            </a:xfrm>
            <a:custGeom>
              <a:avLst/>
              <a:gdLst>
                <a:gd name="T0" fmla="*/ 713 w 813"/>
                <a:gd name="T1" fmla="*/ 0 h 317"/>
                <a:gd name="T2" fmla="*/ 0 w 813"/>
                <a:gd name="T3" fmla="*/ 47 h 317"/>
                <a:gd name="T4" fmla="*/ 60 w 813"/>
                <a:gd name="T5" fmla="*/ 317 h 317"/>
                <a:gd name="T6" fmla="*/ 813 w 813"/>
                <a:gd name="T7" fmla="*/ 134 h 317"/>
                <a:gd name="T8" fmla="*/ 713 w 813"/>
                <a:gd name="T9" fmla="*/ 0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3"/>
                <a:gd name="T16" fmla="*/ 0 h 317"/>
                <a:gd name="T17" fmla="*/ 813 w 813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3" h="317">
                  <a:moveTo>
                    <a:pt x="713" y="0"/>
                  </a:moveTo>
                  <a:lnTo>
                    <a:pt x="0" y="47"/>
                  </a:lnTo>
                  <a:lnTo>
                    <a:pt x="60" y="317"/>
                  </a:lnTo>
                  <a:lnTo>
                    <a:pt x="813" y="134"/>
                  </a:lnTo>
                  <a:lnTo>
                    <a:pt x="71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0" name="Freeform 11"/>
            <p:cNvSpPr>
              <a:spLocks/>
            </p:cNvSpPr>
            <p:nvPr/>
          </p:nvSpPr>
          <p:spPr bwMode="auto">
            <a:xfrm>
              <a:off x="2062" y="2301"/>
              <a:ext cx="210" cy="87"/>
            </a:xfrm>
            <a:custGeom>
              <a:avLst/>
              <a:gdLst>
                <a:gd name="T0" fmla="*/ 20 w 210"/>
                <a:gd name="T1" fmla="*/ 0 h 87"/>
                <a:gd name="T2" fmla="*/ 210 w 210"/>
                <a:gd name="T3" fmla="*/ 0 h 87"/>
                <a:gd name="T4" fmla="*/ 0 w 210"/>
                <a:gd name="T5" fmla="*/ 87 h 87"/>
                <a:gd name="T6" fmla="*/ 20 w 210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"/>
                <a:gd name="T13" fmla="*/ 0 h 87"/>
                <a:gd name="T14" fmla="*/ 210 w 210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" h="87">
                  <a:moveTo>
                    <a:pt x="20" y="0"/>
                  </a:moveTo>
                  <a:lnTo>
                    <a:pt x="210" y="0"/>
                  </a:lnTo>
                  <a:lnTo>
                    <a:pt x="0" y="87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1" name="Freeform 12"/>
            <p:cNvSpPr>
              <a:spLocks/>
            </p:cNvSpPr>
            <p:nvPr/>
          </p:nvSpPr>
          <p:spPr bwMode="auto">
            <a:xfrm>
              <a:off x="2062" y="2301"/>
              <a:ext cx="210" cy="87"/>
            </a:xfrm>
            <a:custGeom>
              <a:avLst/>
              <a:gdLst>
                <a:gd name="T0" fmla="*/ 20 w 210"/>
                <a:gd name="T1" fmla="*/ 0 h 87"/>
                <a:gd name="T2" fmla="*/ 210 w 210"/>
                <a:gd name="T3" fmla="*/ 0 h 87"/>
                <a:gd name="T4" fmla="*/ 0 w 210"/>
                <a:gd name="T5" fmla="*/ 87 h 87"/>
                <a:gd name="T6" fmla="*/ 20 w 210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"/>
                <a:gd name="T13" fmla="*/ 0 h 87"/>
                <a:gd name="T14" fmla="*/ 210 w 210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" h="87">
                  <a:moveTo>
                    <a:pt x="20" y="0"/>
                  </a:moveTo>
                  <a:lnTo>
                    <a:pt x="210" y="0"/>
                  </a:lnTo>
                  <a:lnTo>
                    <a:pt x="0" y="87"/>
                  </a:lnTo>
                  <a:lnTo>
                    <a:pt x="20" y="0"/>
                  </a:lnTo>
                </a:path>
              </a:pathLst>
            </a:custGeom>
            <a:solidFill>
              <a:srgbClr val="3333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2" name="Freeform 13"/>
            <p:cNvSpPr>
              <a:spLocks/>
            </p:cNvSpPr>
            <p:nvPr/>
          </p:nvSpPr>
          <p:spPr bwMode="auto">
            <a:xfrm>
              <a:off x="759" y="1830"/>
              <a:ext cx="51" cy="71"/>
            </a:xfrm>
            <a:custGeom>
              <a:avLst/>
              <a:gdLst>
                <a:gd name="T0" fmla="*/ 0 w 51"/>
                <a:gd name="T1" fmla="*/ 71 h 71"/>
                <a:gd name="T2" fmla="*/ 51 w 51"/>
                <a:gd name="T3" fmla="*/ 71 h 71"/>
                <a:gd name="T4" fmla="*/ 23 w 51"/>
                <a:gd name="T5" fmla="*/ 0 h 71"/>
                <a:gd name="T6" fmla="*/ 0 w 51"/>
                <a:gd name="T7" fmla="*/ 71 h 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71"/>
                <a:gd name="T14" fmla="*/ 51 w 51"/>
                <a:gd name="T15" fmla="*/ 71 h 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71">
                  <a:moveTo>
                    <a:pt x="0" y="71"/>
                  </a:moveTo>
                  <a:lnTo>
                    <a:pt x="51" y="71"/>
                  </a:lnTo>
                  <a:lnTo>
                    <a:pt x="23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3" name="Freeform 14"/>
            <p:cNvSpPr>
              <a:spLocks/>
            </p:cNvSpPr>
            <p:nvPr/>
          </p:nvSpPr>
          <p:spPr bwMode="auto">
            <a:xfrm>
              <a:off x="2217" y="2895"/>
              <a:ext cx="63" cy="60"/>
            </a:xfrm>
            <a:custGeom>
              <a:avLst/>
              <a:gdLst>
                <a:gd name="T0" fmla="*/ 0 w 63"/>
                <a:gd name="T1" fmla="*/ 0 h 60"/>
                <a:gd name="T2" fmla="*/ 0 w 63"/>
                <a:gd name="T3" fmla="*/ 60 h 60"/>
                <a:gd name="T4" fmla="*/ 63 w 63"/>
                <a:gd name="T5" fmla="*/ 28 h 60"/>
                <a:gd name="T6" fmla="*/ 0 w 63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60"/>
                <a:gd name="T14" fmla="*/ 63 w 63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60">
                  <a:moveTo>
                    <a:pt x="0" y="0"/>
                  </a:moveTo>
                  <a:lnTo>
                    <a:pt x="0" y="60"/>
                  </a:lnTo>
                  <a:lnTo>
                    <a:pt x="6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4" name="Freeform 15"/>
            <p:cNvSpPr>
              <a:spLocks/>
            </p:cNvSpPr>
            <p:nvPr/>
          </p:nvSpPr>
          <p:spPr bwMode="auto">
            <a:xfrm>
              <a:off x="782" y="1901"/>
              <a:ext cx="1443" cy="1026"/>
            </a:xfrm>
            <a:custGeom>
              <a:avLst/>
              <a:gdLst>
                <a:gd name="T0" fmla="*/ 0 w 1443"/>
                <a:gd name="T1" fmla="*/ 0 h 1026"/>
                <a:gd name="T2" fmla="*/ 0 w 1443"/>
                <a:gd name="T3" fmla="*/ 1026 h 1026"/>
                <a:gd name="T4" fmla="*/ 1443 w 1443"/>
                <a:gd name="T5" fmla="*/ 1026 h 1026"/>
                <a:gd name="T6" fmla="*/ 0 60000 65536"/>
                <a:gd name="T7" fmla="*/ 0 60000 65536"/>
                <a:gd name="T8" fmla="*/ 0 60000 65536"/>
                <a:gd name="T9" fmla="*/ 0 w 1443"/>
                <a:gd name="T10" fmla="*/ 0 h 1026"/>
                <a:gd name="T11" fmla="*/ 1443 w 1443"/>
                <a:gd name="T12" fmla="*/ 1026 h 10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3" h="1026">
                  <a:moveTo>
                    <a:pt x="0" y="0"/>
                  </a:moveTo>
                  <a:lnTo>
                    <a:pt x="0" y="1026"/>
                  </a:lnTo>
                  <a:lnTo>
                    <a:pt x="1443" y="1026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5" name="Text Box 16"/>
            <p:cNvSpPr txBox="1">
              <a:spLocks noChangeArrowheads="1"/>
            </p:cNvSpPr>
            <p:nvPr/>
          </p:nvSpPr>
          <p:spPr bwMode="auto">
            <a:xfrm>
              <a:off x="703" y="1573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ja-JP" sz="1800">
                  <a:ea typeface="ＭＳ Ｐゴシック" panose="020B0600070205080204" pitchFamily="34" charset="-128"/>
                </a:rPr>
                <a:t>y</a:t>
              </a:r>
            </a:p>
          </p:txBody>
        </p:sp>
        <p:sp>
          <p:nvSpPr>
            <p:cNvPr id="104486" name="Text Box 17"/>
            <p:cNvSpPr txBox="1">
              <a:spLocks noChangeArrowheads="1"/>
            </p:cNvSpPr>
            <p:nvPr/>
          </p:nvSpPr>
          <p:spPr bwMode="auto">
            <a:xfrm>
              <a:off x="1775" y="2163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ea typeface="ＭＳ Ｐゴシック" panose="020B0600070205080204" pitchFamily="34" charset="-128"/>
                </a:rPr>
                <a:t>Q</a:t>
              </a:r>
            </a:p>
          </p:txBody>
        </p:sp>
        <p:sp>
          <p:nvSpPr>
            <p:cNvPr id="104487" name="Text Box 18"/>
            <p:cNvSpPr txBox="1">
              <a:spLocks noChangeArrowheads="1"/>
            </p:cNvSpPr>
            <p:nvPr/>
          </p:nvSpPr>
          <p:spPr bwMode="auto">
            <a:xfrm>
              <a:off x="958" y="234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chemeClr val="bg1"/>
                  </a:solidFill>
                  <a:ea typeface="ＭＳ Ｐゴシック" panose="020B0600070205080204" pitchFamily="34" charset="-128"/>
                </a:rPr>
                <a:t>P</a:t>
              </a:r>
              <a:endParaRPr kumimoji="1" lang="en-US" altLang="ja-JP" sz="180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859338" y="2497138"/>
            <a:ext cx="2770187" cy="2311400"/>
            <a:chOff x="3061" y="1573"/>
            <a:chExt cx="1745" cy="1456"/>
          </a:xfrm>
        </p:grpSpPr>
        <p:sp>
          <p:nvSpPr>
            <p:cNvPr id="104457" name="Freeform 20"/>
            <p:cNvSpPr>
              <a:spLocks/>
            </p:cNvSpPr>
            <p:nvPr/>
          </p:nvSpPr>
          <p:spPr bwMode="auto">
            <a:xfrm>
              <a:off x="3282" y="2562"/>
              <a:ext cx="127" cy="32"/>
            </a:xfrm>
            <a:custGeom>
              <a:avLst/>
              <a:gdLst>
                <a:gd name="T0" fmla="*/ 107 w 127"/>
                <a:gd name="T1" fmla="*/ 32 h 32"/>
                <a:gd name="T2" fmla="*/ 0 w 127"/>
                <a:gd name="T3" fmla="*/ 12 h 32"/>
                <a:gd name="T4" fmla="*/ 127 w 127"/>
                <a:gd name="T5" fmla="*/ 0 h 32"/>
                <a:gd name="T6" fmla="*/ 107 w 127"/>
                <a:gd name="T7" fmla="*/ 32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"/>
                <a:gd name="T13" fmla="*/ 0 h 32"/>
                <a:gd name="T14" fmla="*/ 127 w 127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" h="32">
                  <a:moveTo>
                    <a:pt x="107" y="32"/>
                  </a:moveTo>
                  <a:lnTo>
                    <a:pt x="0" y="12"/>
                  </a:lnTo>
                  <a:lnTo>
                    <a:pt x="127" y="0"/>
                  </a:lnTo>
                  <a:lnTo>
                    <a:pt x="107" y="32"/>
                  </a:lnTo>
                  <a:close/>
                </a:path>
              </a:pathLst>
            </a:custGeom>
            <a:solidFill>
              <a:srgbClr val="999999"/>
            </a:solidFill>
            <a:ln w="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8" name="Freeform 21"/>
            <p:cNvSpPr>
              <a:spLocks/>
            </p:cNvSpPr>
            <p:nvPr/>
          </p:nvSpPr>
          <p:spPr bwMode="auto">
            <a:xfrm>
              <a:off x="3282" y="2562"/>
              <a:ext cx="127" cy="32"/>
            </a:xfrm>
            <a:custGeom>
              <a:avLst/>
              <a:gdLst>
                <a:gd name="T0" fmla="*/ 107 w 127"/>
                <a:gd name="T1" fmla="*/ 32 h 32"/>
                <a:gd name="T2" fmla="*/ 0 w 127"/>
                <a:gd name="T3" fmla="*/ 12 h 32"/>
                <a:gd name="T4" fmla="*/ 127 w 127"/>
                <a:gd name="T5" fmla="*/ 0 h 32"/>
                <a:gd name="T6" fmla="*/ 0 60000 65536"/>
                <a:gd name="T7" fmla="*/ 0 60000 65536"/>
                <a:gd name="T8" fmla="*/ 0 60000 65536"/>
                <a:gd name="T9" fmla="*/ 0 w 127"/>
                <a:gd name="T10" fmla="*/ 0 h 32"/>
                <a:gd name="T11" fmla="*/ 127 w 127"/>
                <a:gd name="T12" fmla="*/ 32 h 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7" h="32">
                  <a:moveTo>
                    <a:pt x="107" y="32"/>
                  </a:moveTo>
                  <a:lnTo>
                    <a:pt x="0" y="12"/>
                  </a:lnTo>
                  <a:lnTo>
                    <a:pt x="127" y="0"/>
                  </a:lnTo>
                </a:path>
              </a:pathLst>
            </a:custGeom>
            <a:solidFill>
              <a:srgbClr val="33CC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59" name="Freeform 22"/>
            <p:cNvSpPr>
              <a:spLocks/>
            </p:cNvSpPr>
            <p:nvPr/>
          </p:nvSpPr>
          <p:spPr bwMode="auto">
            <a:xfrm>
              <a:off x="3337" y="1865"/>
              <a:ext cx="452" cy="947"/>
            </a:xfrm>
            <a:custGeom>
              <a:avLst/>
              <a:gdLst>
                <a:gd name="T0" fmla="*/ 0 w 452"/>
                <a:gd name="T1" fmla="*/ 824 h 947"/>
                <a:gd name="T2" fmla="*/ 452 w 452"/>
                <a:gd name="T3" fmla="*/ 0 h 947"/>
                <a:gd name="T4" fmla="*/ 151 w 452"/>
                <a:gd name="T5" fmla="*/ 947 h 947"/>
                <a:gd name="T6" fmla="*/ 0 w 452"/>
                <a:gd name="T7" fmla="*/ 824 h 9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2"/>
                <a:gd name="T13" fmla="*/ 0 h 947"/>
                <a:gd name="T14" fmla="*/ 452 w 452"/>
                <a:gd name="T15" fmla="*/ 947 h 9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2" h="947">
                  <a:moveTo>
                    <a:pt x="0" y="824"/>
                  </a:moveTo>
                  <a:lnTo>
                    <a:pt x="452" y="0"/>
                  </a:lnTo>
                  <a:lnTo>
                    <a:pt x="151" y="947"/>
                  </a:lnTo>
                  <a:lnTo>
                    <a:pt x="0" y="824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CCCC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0" name="Freeform 23"/>
            <p:cNvSpPr>
              <a:spLocks/>
            </p:cNvSpPr>
            <p:nvPr/>
          </p:nvSpPr>
          <p:spPr bwMode="auto">
            <a:xfrm>
              <a:off x="3337" y="1865"/>
              <a:ext cx="452" cy="947"/>
            </a:xfrm>
            <a:custGeom>
              <a:avLst/>
              <a:gdLst>
                <a:gd name="T0" fmla="*/ 0 w 452"/>
                <a:gd name="T1" fmla="*/ 824 h 947"/>
                <a:gd name="T2" fmla="*/ 452 w 452"/>
                <a:gd name="T3" fmla="*/ 0 h 947"/>
                <a:gd name="T4" fmla="*/ 151 w 452"/>
                <a:gd name="T5" fmla="*/ 947 h 947"/>
                <a:gd name="T6" fmla="*/ 0 w 452"/>
                <a:gd name="T7" fmla="*/ 824 h 9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2"/>
                <a:gd name="T13" fmla="*/ 0 h 947"/>
                <a:gd name="T14" fmla="*/ 452 w 452"/>
                <a:gd name="T15" fmla="*/ 947 h 9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2" h="947">
                  <a:moveTo>
                    <a:pt x="0" y="824"/>
                  </a:moveTo>
                  <a:lnTo>
                    <a:pt x="452" y="0"/>
                  </a:lnTo>
                  <a:lnTo>
                    <a:pt x="151" y="947"/>
                  </a:lnTo>
                  <a:lnTo>
                    <a:pt x="0" y="82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1" name="Freeform 24"/>
            <p:cNvSpPr>
              <a:spLocks/>
            </p:cNvSpPr>
            <p:nvPr/>
          </p:nvSpPr>
          <p:spPr bwMode="auto">
            <a:xfrm>
              <a:off x="3353" y="1901"/>
              <a:ext cx="745" cy="891"/>
            </a:xfrm>
            <a:custGeom>
              <a:avLst/>
              <a:gdLst>
                <a:gd name="T0" fmla="*/ 0 w 745"/>
                <a:gd name="T1" fmla="*/ 0 h 891"/>
                <a:gd name="T2" fmla="*/ 313 w 745"/>
                <a:gd name="T3" fmla="*/ 0 h 891"/>
                <a:gd name="T4" fmla="*/ 745 w 745"/>
                <a:gd name="T5" fmla="*/ 891 h 891"/>
                <a:gd name="T6" fmla="*/ 0 w 745"/>
                <a:gd name="T7" fmla="*/ 0 h 8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5"/>
                <a:gd name="T13" fmla="*/ 0 h 891"/>
                <a:gd name="T14" fmla="*/ 745 w 745"/>
                <a:gd name="T15" fmla="*/ 891 h 8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5" h="891">
                  <a:moveTo>
                    <a:pt x="0" y="0"/>
                  </a:moveTo>
                  <a:lnTo>
                    <a:pt x="313" y="0"/>
                  </a:lnTo>
                  <a:lnTo>
                    <a:pt x="745" y="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FF"/>
            </a:solidFill>
            <a:ln w="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2" name="Freeform 25"/>
            <p:cNvSpPr>
              <a:spLocks/>
            </p:cNvSpPr>
            <p:nvPr/>
          </p:nvSpPr>
          <p:spPr bwMode="auto">
            <a:xfrm>
              <a:off x="3353" y="1901"/>
              <a:ext cx="745" cy="891"/>
            </a:xfrm>
            <a:custGeom>
              <a:avLst/>
              <a:gdLst>
                <a:gd name="T0" fmla="*/ 0 w 745"/>
                <a:gd name="T1" fmla="*/ 0 h 891"/>
                <a:gd name="T2" fmla="*/ 313 w 745"/>
                <a:gd name="T3" fmla="*/ 0 h 891"/>
                <a:gd name="T4" fmla="*/ 745 w 745"/>
                <a:gd name="T5" fmla="*/ 891 h 891"/>
                <a:gd name="T6" fmla="*/ 0 w 745"/>
                <a:gd name="T7" fmla="*/ 0 h 8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5"/>
                <a:gd name="T13" fmla="*/ 0 h 891"/>
                <a:gd name="T14" fmla="*/ 745 w 745"/>
                <a:gd name="T15" fmla="*/ 891 h 8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5" h="891">
                  <a:moveTo>
                    <a:pt x="0" y="0"/>
                  </a:moveTo>
                  <a:lnTo>
                    <a:pt x="313" y="0"/>
                  </a:lnTo>
                  <a:lnTo>
                    <a:pt x="745" y="891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3" name="Freeform 26"/>
            <p:cNvSpPr>
              <a:spLocks/>
            </p:cNvSpPr>
            <p:nvPr/>
          </p:nvSpPr>
          <p:spPr bwMode="auto">
            <a:xfrm>
              <a:off x="3551" y="2507"/>
              <a:ext cx="749" cy="198"/>
            </a:xfrm>
            <a:custGeom>
              <a:avLst/>
              <a:gdLst>
                <a:gd name="T0" fmla="*/ 20 w 749"/>
                <a:gd name="T1" fmla="*/ 48 h 198"/>
                <a:gd name="T2" fmla="*/ 670 w 749"/>
                <a:gd name="T3" fmla="*/ 0 h 198"/>
                <a:gd name="T4" fmla="*/ 749 w 749"/>
                <a:gd name="T5" fmla="*/ 198 h 198"/>
                <a:gd name="T6" fmla="*/ 0 w 749"/>
                <a:gd name="T7" fmla="*/ 111 h 198"/>
                <a:gd name="T8" fmla="*/ 20 w 749"/>
                <a:gd name="T9" fmla="*/ 48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9"/>
                <a:gd name="T16" fmla="*/ 0 h 198"/>
                <a:gd name="T17" fmla="*/ 749 w 749"/>
                <a:gd name="T18" fmla="*/ 198 h 1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9" h="198">
                  <a:moveTo>
                    <a:pt x="20" y="48"/>
                  </a:moveTo>
                  <a:lnTo>
                    <a:pt x="670" y="0"/>
                  </a:lnTo>
                  <a:lnTo>
                    <a:pt x="749" y="198"/>
                  </a:lnTo>
                  <a:lnTo>
                    <a:pt x="0" y="111"/>
                  </a:lnTo>
                  <a:lnTo>
                    <a:pt x="20" y="48"/>
                  </a:lnTo>
                  <a:close/>
                </a:path>
              </a:pathLst>
            </a:custGeom>
            <a:solidFill>
              <a:srgbClr val="33CC33"/>
            </a:solidFill>
            <a:ln w="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4" name="Freeform 27"/>
            <p:cNvSpPr>
              <a:spLocks/>
            </p:cNvSpPr>
            <p:nvPr/>
          </p:nvSpPr>
          <p:spPr bwMode="auto">
            <a:xfrm>
              <a:off x="3551" y="2507"/>
              <a:ext cx="749" cy="198"/>
            </a:xfrm>
            <a:custGeom>
              <a:avLst/>
              <a:gdLst>
                <a:gd name="T0" fmla="*/ 20 w 749"/>
                <a:gd name="T1" fmla="*/ 48 h 198"/>
                <a:gd name="T2" fmla="*/ 670 w 749"/>
                <a:gd name="T3" fmla="*/ 0 h 198"/>
                <a:gd name="T4" fmla="*/ 749 w 749"/>
                <a:gd name="T5" fmla="*/ 198 h 198"/>
                <a:gd name="T6" fmla="*/ 0 w 749"/>
                <a:gd name="T7" fmla="*/ 111 h 1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9"/>
                <a:gd name="T13" fmla="*/ 0 h 198"/>
                <a:gd name="T14" fmla="*/ 749 w 749"/>
                <a:gd name="T15" fmla="*/ 198 h 1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9" h="198">
                  <a:moveTo>
                    <a:pt x="20" y="48"/>
                  </a:moveTo>
                  <a:lnTo>
                    <a:pt x="670" y="0"/>
                  </a:lnTo>
                  <a:lnTo>
                    <a:pt x="749" y="198"/>
                  </a:lnTo>
                  <a:lnTo>
                    <a:pt x="0" y="111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5" name="Freeform 28"/>
            <p:cNvSpPr>
              <a:spLocks/>
            </p:cNvSpPr>
            <p:nvPr/>
          </p:nvSpPr>
          <p:spPr bwMode="auto">
            <a:xfrm>
              <a:off x="3116" y="1830"/>
              <a:ext cx="51" cy="71"/>
            </a:xfrm>
            <a:custGeom>
              <a:avLst/>
              <a:gdLst>
                <a:gd name="T0" fmla="*/ 0 w 51"/>
                <a:gd name="T1" fmla="*/ 71 h 71"/>
                <a:gd name="T2" fmla="*/ 51 w 51"/>
                <a:gd name="T3" fmla="*/ 71 h 71"/>
                <a:gd name="T4" fmla="*/ 23 w 51"/>
                <a:gd name="T5" fmla="*/ 0 h 71"/>
                <a:gd name="T6" fmla="*/ 0 w 51"/>
                <a:gd name="T7" fmla="*/ 71 h 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71"/>
                <a:gd name="T14" fmla="*/ 51 w 51"/>
                <a:gd name="T15" fmla="*/ 71 h 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71">
                  <a:moveTo>
                    <a:pt x="0" y="71"/>
                  </a:moveTo>
                  <a:lnTo>
                    <a:pt x="51" y="71"/>
                  </a:lnTo>
                  <a:lnTo>
                    <a:pt x="23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6" name="Freeform 29"/>
            <p:cNvSpPr>
              <a:spLocks/>
            </p:cNvSpPr>
            <p:nvPr/>
          </p:nvSpPr>
          <p:spPr bwMode="auto">
            <a:xfrm>
              <a:off x="4573" y="2895"/>
              <a:ext cx="63" cy="60"/>
            </a:xfrm>
            <a:custGeom>
              <a:avLst/>
              <a:gdLst>
                <a:gd name="T0" fmla="*/ 0 w 63"/>
                <a:gd name="T1" fmla="*/ 0 h 60"/>
                <a:gd name="T2" fmla="*/ 0 w 63"/>
                <a:gd name="T3" fmla="*/ 60 h 60"/>
                <a:gd name="T4" fmla="*/ 63 w 63"/>
                <a:gd name="T5" fmla="*/ 32 h 60"/>
                <a:gd name="T6" fmla="*/ 0 w 63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60"/>
                <a:gd name="T14" fmla="*/ 63 w 63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60">
                  <a:moveTo>
                    <a:pt x="0" y="0"/>
                  </a:moveTo>
                  <a:lnTo>
                    <a:pt x="0" y="60"/>
                  </a:lnTo>
                  <a:lnTo>
                    <a:pt x="63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7" name="Freeform 30"/>
            <p:cNvSpPr>
              <a:spLocks/>
            </p:cNvSpPr>
            <p:nvPr/>
          </p:nvSpPr>
          <p:spPr bwMode="auto">
            <a:xfrm>
              <a:off x="3139" y="1901"/>
              <a:ext cx="1442" cy="1026"/>
            </a:xfrm>
            <a:custGeom>
              <a:avLst/>
              <a:gdLst>
                <a:gd name="T0" fmla="*/ 0 w 1442"/>
                <a:gd name="T1" fmla="*/ 0 h 1026"/>
                <a:gd name="T2" fmla="*/ 0 w 1442"/>
                <a:gd name="T3" fmla="*/ 1026 h 1026"/>
                <a:gd name="T4" fmla="*/ 1442 w 1442"/>
                <a:gd name="T5" fmla="*/ 1026 h 1026"/>
                <a:gd name="T6" fmla="*/ 0 60000 65536"/>
                <a:gd name="T7" fmla="*/ 0 60000 65536"/>
                <a:gd name="T8" fmla="*/ 0 60000 65536"/>
                <a:gd name="T9" fmla="*/ 0 w 1442"/>
                <a:gd name="T10" fmla="*/ 0 h 1026"/>
                <a:gd name="T11" fmla="*/ 1442 w 1442"/>
                <a:gd name="T12" fmla="*/ 1026 h 10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2" h="1026">
                  <a:moveTo>
                    <a:pt x="0" y="0"/>
                  </a:moveTo>
                  <a:lnTo>
                    <a:pt x="0" y="1026"/>
                  </a:lnTo>
                  <a:lnTo>
                    <a:pt x="1442" y="1026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68" name="Text Box 31"/>
            <p:cNvSpPr txBox="1">
              <a:spLocks noChangeArrowheads="1"/>
            </p:cNvSpPr>
            <p:nvPr/>
          </p:nvSpPr>
          <p:spPr bwMode="auto">
            <a:xfrm>
              <a:off x="4618" y="2798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ja-JP" sz="1800">
                  <a:ea typeface="ＭＳ Ｐゴシック" panose="020B0600070205080204" pitchFamily="34" charset="-128"/>
                </a:rPr>
                <a:t>x</a:t>
              </a:r>
            </a:p>
          </p:txBody>
        </p:sp>
        <p:sp>
          <p:nvSpPr>
            <p:cNvPr id="104469" name="Text Box 32"/>
            <p:cNvSpPr txBox="1">
              <a:spLocks noChangeArrowheads="1"/>
            </p:cNvSpPr>
            <p:nvPr/>
          </p:nvSpPr>
          <p:spPr bwMode="auto">
            <a:xfrm>
              <a:off x="3061" y="1573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ja-JP" sz="1800">
                  <a:ea typeface="ＭＳ Ｐゴシック" panose="020B0600070205080204" pitchFamily="34" charset="-128"/>
                </a:rPr>
                <a:t>y</a:t>
              </a:r>
            </a:p>
          </p:txBody>
        </p:sp>
        <p:sp>
          <p:nvSpPr>
            <p:cNvPr id="104470" name="Text Box 33"/>
            <p:cNvSpPr txBox="1">
              <a:spLocks noChangeArrowheads="1"/>
            </p:cNvSpPr>
            <p:nvPr/>
          </p:nvSpPr>
          <p:spPr bwMode="auto">
            <a:xfrm>
              <a:off x="3338" y="2526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ea typeface="ＭＳ Ｐゴシック" panose="020B0600070205080204" pitchFamily="34" charset="-128"/>
                </a:rPr>
                <a:t>R</a:t>
              </a:r>
              <a:endParaRPr kumimoji="1" lang="en-US" altLang="ja-JP" sz="1800">
                <a:ea typeface="ＭＳ Ｐゴシック" panose="020B0600070205080204" pitchFamily="34" charset="-128"/>
              </a:endParaRPr>
            </a:p>
          </p:txBody>
        </p:sp>
        <p:sp>
          <p:nvSpPr>
            <p:cNvPr id="104471" name="Text Box 34"/>
            <p:cNvSpPr txBox="1">
              <a:spLocks noChangeArrowheads="1"/>
            </p:cNvSpPr>
            <p:nvPr/>
          </p:nvSpPr>
          <p:spPr bwMode="auto">
            <a:xfrm>
              <a:off x="4013" y="248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chemeClr val="bg1"/>
                  </a:solidFill>
                  <a:ea typeface="ＭＳ Ｐゴシック" panose="020B0600070205080204" pitchFamily="34" charset="-128"/>
                </a:rPr>
                <a:t>P</a:t>
              </a:r>
              <a:endParaRPr kumimoji="1" lang="en-US" altLang="ja-JP" sz="180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04472" name="Text Box 35"/>
            <p:cNvSpPr txBox="1">
              <a:spLocks noChangeArrowheads="1"/>
            </p:cNvSpPr>
            <p:nvPr/>
          </p:nvSpPr>
          <p:spPr bwMode="auto">
            <a:xfrm>
              <a:off x="3469" y="1891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chemeClr val="bg1"/>
                  </a:solidFill>
                  <a:ea typeface="ＭＳ Ｐゴシック" panose="020B0600070205080204" pitchFamily="34" charset="-128"/>
                </a:rPr>
                <a:t>Q</a:t>
              </a:r>
              <a:endParaRPr kumimoji="1" lang="en-US" altLang="ja-JP" sz="1800">
                <a:solidFill>
                  <a:schemeClr val="bg1"/>
                </a:solidFill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468004" name="Line 36"/>
          <p:cNvSpPr>
            <a:spLocks noChangeShapeType="1"/>
          </p:cNvSpPr>
          <p:nvPr/>
        </p:nvSpPr>
        <p:spPr bwMode="auto">
          <a:xfrm>
            <a:off x="2887663" y="3573463"/>
            <a:ext cx="0" cy="576262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8005" name="Line 37"/>
          <p:cNvSpPr>
            <a:spLocks noChangeShapeType="1"/>
          </p:cNvSpPr>
          <p:nvPr/>
        </p:nvSpPr>
        <p:spPr bwMode="auto">
          <a:xfrm>
            <a:off x="5867400" y="3860800"/>
            <a:ext cx="0" cy="576263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8006" name="Text Box 38"/>
          <p:cNvSpPr txBox="1">
            <a:spLocks noChangeArrowheads="1"/>
          </p:cNvSpPr>
          <p:nvPr/>
        </p:nvSpPr>
        <p:spPr bwMode="auto">
          <a:xfrm>
            <a:off x="1187450" y="5157788"/>
            <a:ext cx="6769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相互遮挡时，将其中一个多边形沿另一个多边形进行剖分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6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6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6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00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E0791D-D810-4DE3-8D14-CE99E5FE4C92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(12)</a:t>
            </a:r>
            <a:endParaRPr lang="zh-CN" altLang="en-US" smtClean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7924800" cy="44196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zh-CN" altLang="en-US" smtClean="0"/>
              <a:t>深度排序算法有时可能将具有正确深度顺序的多边形进行剖分</a:t>
            </a:r>
            <a:r>
              <a:rPr lang="en-US" altLang="zh-CN" smtClean="0"/>
              <a:t>(</a:t>
            </a:r>
            <a:r>
              <a:rPr lang="zh-CN" altLang="en-US" smtClean="0"/>
              <a:t>图中数字为</a:t>
            </a:r>
            <a:r>
              <a:rPr lang="en-US" altLang="zh-CN" smtClean="0"/>
              <a:t>z</a:t>
            </a:r>
            <a:r>
              <a:rPr lang="zh-CN" altLang="en-US" smtClean="0"/>
              <a:t>值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  <p:graphicFrame>
        <p:nvGraphicFramePr>
          <p:cNvPr id="470020" name="Object 4"/>
          <p:cNvGraphicFramePr>
            <a:graphicFrameLocks noChangeAspect="1"/>
          </p:cNvGraphicFramePr>
          <p:nvPr/>
        </p:nvGraphicFramePr>
        <p:xfrm>
          <a:off x="4787900" y="2924175"/>
          <a:ext cx="3449638" cy="314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9" name="位图图像" r:id="rId4" imgW="6744641" imgH="6152381" progId="Paint.Picture">
                  <p:embed/>
                </p:oleObj>
              </mc:Choice>
              <mc:Fallback>
                <p:oleObj name="位图图像" r:id="rId4" imgW="6744641" imgH="6152381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924175"/>
                        <a:ext cx="3449638" cy="314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00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930525"/>
            <a:ext cx="3449638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7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2022BE-E566-471D-BA74-D671BBD18C4E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(13)</a:t>
            </a:r>
            <a:endParaRPr lang="zh-CN" altLang="en-US" smtClean="0"/>
          </a:p>
        </p:txBody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500188"/>
            <a:ext cx="8034337" cy="4519612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zh-CN" altLang="en-US" smtClean="0"/>
              <a:t>深度排序算法有时可能将具有正确深度顺序的多边形进行剖分</a:t>
            </a:r>
          </a:p>
          <a:p>
            <a:pPr lvl="1" eaLnBrk="1" hangingPunct="1">
              <a:spcBef>
                <a:spcPct val="40000"/>
              </a:spcBef>
            </a:pPr>
            <a:r>
              <a:rPr lang="zh-CN" altLang="en-US" smtClean="0"/>
              <a:t>根据上述规则，</a:t>
            </a:r>
            <a:r>
              <a:rPr lang="en-US" altLang="zh-CN" smtClean="0"/>
              <a:t>P</a:t>
            </a:r>
            <a:r>
              <a:rPr lang="zh-CN" altLang="en-US" smtClean="0"/>
              <a:t>的优先级低于</a:t>
            </a:r>
            <a:r>
              <a:rPr lang="en-US" altLang="zh-CN" smtClean="0"/>
              <a:t>Q</a:t>
            </a:r>
          </a:p>
          <a:p>
            <a:pPr lvl="1" eaLnBrk="1" hangingPunct="1">
              <a:spcBef>
                <a:spcPct val="40000"/>
              </a:spcBef>
            </a:pPr>
            <a:r>
              <a:rPr lang="zh-CN" altLang="en-US" smtClean="0"/>
              <a:t>把多边形</a:t>
            </a:r>
            <a:r>
              <a:rPr lang="en-US" altLang="zh-CN" smtClean="0"/>
              <a:t>Q</a:t>
            </a:r>
            <a:r>
              <a:rPr lang="zh-CN" altLang="en-US" smtClean="0"/>
              <a:t>沿</a:t>
            </a:r>
            <a:r>
              <a:rPr lang="en-US" altLang="zh-CN" smtClean="0"/>
              <a:t>z</a:t>
            </a:r>
            <a:r>
              <a:rPr lang="zh-CN" altLang="en-US" smtClean="0"/>
              <a:t>轴旋转如图的角度后，</a:t>
            </a:r>
            <a:r>
              <a:rPr lang="en-US" altLang="zh-CN" smtClean="0"/>
              <a:t>P</a:t>
            </a:r>
            <a:r>
              <a:rPr lang="zh-CN" altLang="en-US" smtClean="0"/>
              <a:t>的优先级仍然低于</a:t>
            </a:r>
            <a:r>
              <a:rPr lang="en-US" altLang="zh-CN" smtClean="0"/>
              <a:t>Q</a:t>
            </a:r>
          </a:p>
          <a:p>
            <a:pPr lvl="1" eaLnBrk="1" hangingPunct="1">
              <a:spcBef>
                <a:spcPct val="40000"/>
              </a:spcBef>
            </a:pPr>
            <a:r>
              <a:rPr lang="zh-CN" altLang="en-US" smtClean="0"/>
              <a:t>当用上述五个判别条件对它们进行判断时都不成立，</a:t>
            </a:r>
            <a:r>
              <a:rPr lang="en-US" altLang="zh-CN" smtClean="0"/>
              <a:t>P</a:t>
            </a:r>
            <a:r>
              <a:rPr lang="zh-CN" altLang="en-US" smtClean="0"/>
              <a:t>需要相对于</a:t>
            </a:r>
            <a:r>
              <a:rPr lang="en-US" altLang="zh-CN" smtClean="0"/>
              <a:t>Q</a:t>
            </a:r>
            <a:r>
              <a:rPr lang="zh-CN" altLang="en-US" smtClean="0"/>
              <a:t>进行剖分</a:t>
            </a:r>
          </a:p>
          <a:p>
            <a:pPr lvl="1" eaLnBrk="1" hangingPunct="1">
              <a:spcBef>
                <a:spcPct val="40000"/>
              </a:spcBef>
            </a:pPr>
            <a:r>
              <a:rPr lang="zh-CN" altLang="en-US" smtClean="0"/>
              <a:t>多余的剖分会增加计算量！！！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B0EF9E-C452-4CAB-837D-E7AF7E377EF2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8015287" cy="914400"/>
          </a:xfrm>
        </p:spPr>
        <p:txBody>
          <a:bodyPr/>
          <a:lstStyle/>
          <a:p>
            <a:pPr eaLnBrk="1" hangingPunct="1"/>
            <a:r>
              <a:rPr lang="en-US" altLang="zh-CN" smtClean="0"/>
              <a:t>Viewing pipeline (Recall)</a:t>
            </a:r>
            <a:endParaRPr lang="zh-CN" altLang="en-US" smtClean="0"/>
          </a:p>
        </p:txBody>
      </p:sp>
      <p:grpSp>
        <p:nvGrpSpPr>
          <p:cNvPr id="12292" name="Group 3"/>
          <p:cNvGrpSpPr>
            <a:grpSpLocks/>
          </p:cNvGrpSpPr>
          <p:nvPr/>
        </p:nvGrpSpPr>
        <p:grpSpPr bwMode="auto">
          <a:xfrm>
            <a:off x="785813" y="1541463"/>
            <a:ext cx="6913562" cy="4519612"/>
            <a:chOff x="793" y="971"/>
            <a:chExt cx="4355" cy="2847"/>
          </a:xfrm>
        </p:grpSpPr>
        <p:sp>
          <p:nvSpPr>
            <p:cNvPr id="12298" name="Text Box 4"/>
            <p:cNvSpPr txBox="1">
              <a:spLocks noChangeArrowheads="1"/>
            </p:cNvSpPr>
            <p:nvPr/>
          </p:nvSpPr>
          <p:spPr bwMode="auto">
            <a:xfrm>
              <a:off x="793" y="981"/>
              <a:ext cx="1270" cy="510"/>
            </a:xfrm>
            <a:prstGeom prst="rect">
              <a:avLst/>
            </a:prstGeom>
            <a:noFill/>
            <a:ln w="9525" algn="ctr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局部坐标系</a:t>
              </a:r>
              <a:endParaRPr lang="en-US" altLang="zh-CN" sz="2400"/>
            </a:p>
          </p:txBody>
        </p:sp>
        <p:sp>
          <p:nvSpPr>
            <p:cNvPr id="12299" name="Text Box 5"/>
            <p:cNvSpPr txBox="1">
              <a:spLocks noChangeArrowheads="1"/>
            </p:cNvSpPr>
            <p:nvPr/>
          </p:nvSpPr>
          <p:spPr bwMode="auto">
            <a:xfrm>
              <a:off x="3833" y="981"/>
              <a:ext cx="1257" cy="511"/>
            </a:xfrm>
            <a:prstGeom prst="rect">
              <a:avLst/>
            </a:prstGeom>
            <a:noFill/>
            <a:ln w="9525" algn="ctr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世界坐标</a:t>
              </a:r>
              <a:r>
                <a:rPr lang="zh-CN" altLang="en-US" sz="2400"/>
                <a:t>系</a:t>
              </a:r>
            </a:p>
          </p:txBody>
        </p:sp>
        <p:sp>
          <p:nvSpPr>
            <p:cNvPr id="12300" name="Text Box 6"/>
            <p:cNvSpPr txBox="1">
              <a:spLocks noChangeArrowheads="1"/>
            </p:cNvSpPr>
            <p:nvPr/>
          </p:nvSpPr>
          <p:spPr bwMode="auto">
            <a:xfrm>
              <a:off x="2336" y="1740"/>
              <a:ext cx="1270" cy="510"/>
            </a:xfrm>
            <a:prstGeom prst="rect">
              <a:avLst/>
            </a:prstGeom>
            <a:noFill/>
            <a:ln w="9525" algn="ctr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视点坐标</a:t>
              </a:r>
              <a:r>
                <a:rPr lang="zh-CN" altLang="en-US" sz="2400"/>
                <a:t>系</a:t>
              </a:r>
            </a:p>
          </p:txBody>
        </p:sp>
        <p:sp>
          <p:nvSpPr>
            <p:cNvPr id="12301" name="Text Box 7"/>
            <p:cNvSpPr txBox="1">
              <a:spLocks noChangeArrowheads="1"/>
            </p:cNvSpPr>
            <p:nvPr/>
          </p:nvSpPr>
          <p:spPr bwMode="auto">
            <a:xfrm>
              <a:off x="793" y="2512"/>
              <a:ext cx="1270" cy="510"/>
            </a:xfrm>
            <a:prstGeom prst="rect">
              <a:avLst/>
            </a:prstGeom>
            <a:noFill/>
            <a:ln w="9525" algn="ctr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图像坐标</a:t>
              </a:r>
              <a:r>
                <a:rPr lang="zh-CN" altLang="en-US" sz="2400"/>
                <a:t>系</a:t>
              </a:r>
            </a:p>
          </p:txBody>
        </p:sp>
        <p:sp>
          <p:nvSpPr>
            <p:cNvPr id="12302" name="Text Box 8"/>
            <p:cNvSpPr txBox="1">
              <a:spLocks noChangeArrowheads="1"/>
            </p:cNvSpPr>
            <p:nvPr/>
          </p:nvSpPr>
          <p:spPr bwMode="auto">
            <a:xfrm>
              <a:off x="3833" y="2523"/>
              <a:ext cx="1315" cy="510"/>
            </a:xfrm>
            <a:prstGeom prst="rect">
              <a:avLst/>
            </a:prstGeom>
            <a:noFill/>
            <a:ln w="9525" algn="ctr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规格化设备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坐标</a:t>
              </a:r>
              <a:r>
                <a:rPr lang="zh-CN" altLang="en-US" sz="2400"/>
                <a:t>系</a:t>
              </a:r>
            </a:p>
          </p:txBody>
        </p:sp>
        <p:sp>
          <p:nvSpPr>
            <p:cNvPr id="12303" name="Text Box 9"/>
            <p:cNvSpPr txBox="1">
              <a:spLocks noChangeArrowheads="1"/>
            </p:cNvSpPr>
            <p:nvPr/>
          </p:nvSpPr>
          <p:spPr bwMode="auto">
            <a:xfrm>
              <a:off x="2381" y="3294"/>
              <a:ext cx="1270" cy="510"/>
            </a:xfrm>
            <a:prstGeom prst="rect">
              <a:avLst/>
            </a:prstGeom>
            <a:noFill/>
            <a:ln w="9525" algn="ctr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Times New Roman" panose="02020603050405020304" pitchFamily="18" charset="0"/>
                </a:rPr>
                <a:t>屏幕坐标系</a:t>
              </a:r>
              <a:endParaRPr lang="zh-CN" altLang="en-US" sz="1800"/>
            </a:p>
          </p:txBody>
        </p:sp>
        <p:cxnSp>
          <p:nvCxnSpPr>
            <p:cNvPr id="12304" name="AutoShape 10"/>
            <p:cNvCxnSpPr>
              <a:cxnSpLocks noChangeShapeType="1"/>
              <a:stCxn id="12298" idx="3"/>
            </p:cNvCxnSpPr>
            <p:nvPr/>
          </p:nvCxnSpPr>
          <p:spPr bwMode="auto">
            <a:xfrm>
              <a:off x="2063" y="1236"/>
              <a:ext cx="227" cy="1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5" name="AutoShape 11"/>
            <p:cNvCxnSpPr>
              <a:cxnSpLocks noChangeShapeType="1"/>
              <a:endCxn id="12299" idx="1"/>
            </p:cNvCxnSpPr>
            <p:nvPr/>
          </p:nvCxnSpPr>
          <p:spPr bwMode="auto">
            <a:xfrm>
              <a:off x="3560" y="1237"/>
              <a:ext cx="273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6" name="AutoShape 12"/>
            <p:cNvCxnSpPr>
              <a:cxnSpLocks noChangeShapeType="1"/>
              <a:endCxn id="12300" idx="1"/>
            </p:cNvCxnSpPr>
            <p:nvPr/>
          </p:nvCxnSpPr>
          <p:spPr bwMode="auto">
            <a:xfrm flipV="1">
              <a:off x="2063" y="1995"/>
              <a:ext cx="273" cy="12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7" name="AutoShape 13"/>
            <p:cNvCxnSpPr>
              <a:cxnSpLocks noChangeShapeType="1"/>
              <a:stCxn id="12300" idx="3"/>
            </p:cNvCxnSpPr>
            <p:nvPr/>
          </p:nvCxnSpPr>
          <p:spPr bwMode="auto">
            <a:xfrm>
              <a:off x="3606" y="1995"/>
              <a:ext cx="272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8" name="AutoShape 14"/>
            <p:cNvCxnSpPr>
              <a:cxnSpLocks noChangeShapeType="1"/>
              <a:stCxn id="12301" idx="3"/>
            </p:cNvCxnSpPr>
            <p:nvPr/>
          </p:nvCxnSpPr>
          <p:spPr bwMode="auto">
            <a:xfrm>
              <a:off x="2063" y="2767"/>
              <a:ext cx="318" cy="11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9" name="AutoShape 15"/>
            <p:cNvCxnSpPr>
              <a:cxnSpLocks noChangeShapeType="1"/>
              <a:endCxn id="12302" idx="1"/>
            </p:cNvCxnSpPr>
            <p:nvPr/>
          </p:nvCxnSpPr>
          <p:spPr bwMode="auto">
            <a:xfrm>
              <a:off x="3651" y="2778"/>
              <a:ext cx="182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0" name="AutoShape 16"/>
            <p:cNvCxnSpPr>
              <a:cxnSpLocks noChangeShapeType="1"/>
              <a:endCxn id="12303" idx="1"/>
            </p:cNvCxnSpPr>
            <p:nvPr/>
          </p:nvCxnSpPr>
          <p:spPr bwMode="auto">
            <a:xfrm>
              <a:off x="2063" y="3549"/>
              <a:ext cx="318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1" name="AutoShape 17"/>
            <p:cNvCxnSpPr>
              <a:cxnSpLocks noChangeShapeType="1"/>
              <a:stCxn id="12299" idx="3"/>
            </p:cNvCxnSpPr>
            <p:nvPr/>
          </p:nvCxnSpPr>
          <p:spPr bwMode="auto">
            <a:xfrm flipH="1">
              <a:off x="793" y="1237"/>
              <a:ext cx="4297" cy="770"/>
            </a:xfrm>
            <a:prstGeom prst="bentConnector5">
              <a:avLst>
                <a:gd name="adj1" fmla="val -3329"/>
                <a:gd name="adj2" fmla="val 49870"/>
                <a:gd name="adj3" fmla="val 103352"/>
              </a:avLst>
            </a:prstGeom>
            <a:noFill/>
            <a:ln w="5715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2" name="AutoShape 18"/>
            <p:cNvCxnSpPr>
              <a:cxnSpLocks noChangeShapeType="1"/>
            </p:cNvCxnSpPr>
            <p:nvPr/>
          </p:nvCxnSpPr>
          <p:spPr bwMode="auto">
            <a:xfrm flipH="1">
              <a:off x="793" y="1979"/>
              <a:ext cx="4355" cy="772"/>
            </a:xfrm>
            <a:prstGeom prst="bentConnector5">
              <a:avLst>
                <a:gd name="adj1" fmla="val -3306"/>
                <a:gd name="adj2" fmla="val 50000"/>
                <a:gd name="adj3" fmla="val 103306"/>
              </a:avLst>
            </a:prstGeom>
            <a:noFill/>
            <a:ln w="5715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3" name="AutoShape 19"/>
            <p:cNvCxnSpPr>
              <a:cxnSpLocks noChangeShapeType="1"/>
            </p:cNvCxnSpPr>
            <p:nvPr/>
          </p:nvCxnSpPr>
          <p:spPr bwMode="auto">
            <a:xfrm flipH="1">
              <a:off x="793" y="2770"/>
              <a:ext cx="4355" cy="772"/>
            </a:xfrm>
            <a:prstGeom prst="bentConnector5">
              <a:avLst>
                <a:gd name="adj1" fmla="val -3306"/>
                <a:gd name="adj2" fmla="val 50000"/>
                <a:gd name="adj3" fmla="val 103306"/>
              </a:avLst>
            </a:prstGeom>
            <a:noFill/>
            <a:ln w="5715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14" name="AutoShape 20"/>
            <p:cNvSpPr>
              <a:spLocks noChangeArrowheads="1"/>
            </p:cNvSpPr>
            <p:nvPr/>
          </p:nvSpPr>
          <p:spPr bwMode="auto">
            <a:xfrm>
              <a:off x="2290" y="971"/>
              <a:ext cx="1270" cy="544"/>
            </a:xfrm>
            <a:prstGeom prst="flowChartDecision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造型变换</a:t>
              </a:r>
            </a:p>
          </p:txBody>
        </p:sp>
        <p:sp>
          <p:nvSpPr>
            <p:cNvPr id="12315" name="AutoShape 21"/>
            <p:cNvSpPr>
              <a:spLocks noChangeArrowheads="1"/>
            </p:cNvSpPr>
            <p:nvPr/>
          </p:nvSpPr>
          <p:spPr bwMode="auto">
            <a:xfrm>
              <a:off x="793" y="1742"/>
              <a:ext cx="1270" cy="544"/>
            </a:xfrm>
            <a:prstGeom prst="flowChartDecision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取景变换</a:t>
              </a:r>
            </a:p>
          </p:txBody>
        </p:sp>
        <p:sp>
          <p:nvSpPr>
            <p:cNvPr id="12316" name="AutoShape 22"/>
            <p:cNvSpPr>
              <a:spLocks noChangeArrowheads="1"/>
            </p:cNvSpPr>
            <p:nvPr/>
          </p:nvSpPr>
          <p:spPr bwMode="auto">
            <a:xfrm>
              <a:off x="3878" y="1716"/>
              <a:ext cx="1270" cy="544"/>
            </a:xfrm>
            <a:prstGeom prst="flowChartDecision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投影变换</a:t>
              </a:r>
            </a:p>
          </p:txBody>
        </p:sp>
        <p:sp>
          <p:nvSpPr>
            <p:cNvPr id="12317" name="AutoShape 23"/>
            <p:cNvSpPr>
              <a:spLocks noChangeArrowheads="1"/>
            </p:cNvSpPr>
            <p:nvPr/>
          </p:nvSpPr>
          <p:spPr bwMode="auto">
            <a:xfrm>
              <a:off x="2381" y="2503"/>
              <a:ext cx="1270" cy="544"/>
            </a:xfrm>
            <a:prstGeom prst="flowChartDecision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设备变换</a:t>
              </a:r>
            </a:p>
          </p:txBody>
        </p:sp>
        <p:sp>
          <p:nvSpPr>
            <p:cNvPr id="12318" name="AutoShape 24"/>
            <p:cNvSpPr>
              <a:spLocks noChangeArrowheads="1"/>
            </p:cNvSpPr>
            <p:nvPr/>
          </p:nvSpPr>
          <p:spPr bwMode="auto">
            <a:xfrm>
              <a:off x="793" y="3274"/>
              <a:ext cx="1270" cy="544"/>
            </a:xfrm>
            <a:prstGeom prst="flowChartDecision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视窗变换</a:t>
              </a:r>
            </a:p>
          </p:txBody>
        </p:sp>
      </p:grpSp>
      <p:sp>
        <p:nvSpPr>
          <p:cNvPr id="172057" name="Text Box 25"/>
          <p:cNvSpPr txBox="1">
            <a:spLocks noChangeArrowheads="1"/>
          </p:cNvSpPr>
          <p:nvPr/>
        </p:nvSpPr>
        <p:spPr bwMode="auto">
          <a:xfrm>
            <a:off x="5241925" y="5805488"/>
            <a:ext cx="1714500" cy="646112"/>
          </a:xfrm>
          <a:prstGeom prst="rect">
            <a:avLst/>
          </a:prstGeom>
          <a:solidFill>
            <a:srgbClr val="000099">
              <a:alpha val="50195"/>
            </a:srgbClr>
          </a:solidFill>
          <a:ln w="9525" algn="ctr">
            <a:solidFill>
              <a:srgbClr val="4F944A"/>
            </a:solidFill>
            <a:miter lim="800000"/>
            <a:headEnd/>
            <a:tailEnd/>
          </a:ln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</a:rPr>
              <a:t>Image space removal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72058" name="Text Box 26"/>
          <p:cNvSpPr txBox="1">
            <a:spLocks noChangeArrowheads="1"/>
          </p:cNvSpPr>
          <p:nvPr/>
        </p:nvSpPr>
        <p:spPr bwMode="auto">
          <a:xfrm>
            <a:off x="6994525" y="5229225"/>
            <a:ext cx="1604963" cy="646113"/>
          </a:xfrm>
          <a:prstGeom prst="rect">
            <a:avLst/>
          </a:prstGeom>
          <a:solidFill>
            <a:srgbClr val="000099">
              <a:alpha val="50195"/>
            </a:srgbClr>
          </a:solidFill>
          <a:ln w="9525" algn="ctr">
            <a:solidFill>
              <a:srgbClr val="4F944A"/>
            </a:solidFill>
            <a:miter lim="800000"/>
            <a:headEnd/>
            <a:tailEnd/>
          </a:ln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</a:rPr>
              <a:t>Object space removal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172059" name="Freeform 27"/>
          <p:cNvSpPr>
            <a:spLocks/>
          </p:cNvSpPr>
          <p:nvPr/>
        </p:nvSpPr>
        <p:spPr bwMode="auto">
          <a:xfrm>
            <a:off x="2946400" y="4437063"/>
            <a:ext cx="3127375" cy="1349375"/>
          </a:xfrm>
          <a:custGeom>
            <a:avLst/>
            <a:gdLst>
              <a:gd name="T0" fmla="*/ 2147483646 w 1970"/>
              <a:gd name="T1" fmla="*/ 2147483646 h 850"/>
              <a:gd name="T2" fmla="*/ 2147483646 w 1970"/>
              <a:gd name="T3" fmla="*/ 2147483646 h 850"/>
              <a:gd name="T4" fmla="*/ 2147483646 w 1970"/>
              <a:gd name="T5" fmla="*/ 2147483646 h 850"/>
              <a:gd name="T6" fmla="*/ 2147483646 w 1970"/>
              <a:gd name="T7" fmla="*/ 2147483646 h 850"/>
              <a:gd name="T8" fmla="*/ 0 w 1970"/>
              <a:gd name="T9" fmla="*/ 0 h 8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70"/>
              <a:gd name="T16" fmla="*/ 0 h 850"/>
              <a:gd name="T17" fmla="*/ 1970 w 1970"/>
              <a:gd name="T18" fmla="*/ 850 h 8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70" h="850">
                <a:moveTo>
                  <a:pt x="1880" y="850"/>
                </a:moveTo>
                <a:cubicBezTo>
                  <a:pt x="1870" y="760"/>
                  <a:pt x="1970" y="402"/>
                  <a:pt x="1818" y="309"/>
                </a:cubicBezTo>
                <a:cubicBezTo>
                  <a:pt x="1666" y="216"/>
                  <a:pt x="1238" y="302"/>
                  <a:pt x="970" y="293"/>
                </a:cubicBezTo>
                <a:cubicBezTo>
                  <a:pt x="702" y="284"/>
                  <a:pt x="370" y="305"/>
                  <a:pt x="208" y="256"/>
                </a:cubicBezTo>
                <a:cubicBezTo>
                  <a:pt x="46" y="207"/>
                  <a:pt x="43" y="53"/>
                  <a:pt x="0" y="0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2061" name="Freeform 29"/>
          <p:cNvSpPr>
            <a:spLocks/>
          </p:cNvSpPr>
          <p:nvPr/>
        </p:nvSpPr>
        <p:spPr bwMode="auto">
          <a:xfrm>
            <a:off x="7740650" y="1125538"/>
            <a:ext cx="771525" cy="4210050"/>
          </a:xfrm>
          <a:custGeom>
            <a:avLst/>
            <a:gdLst>
              <a:gd name="T0" fmla="*/ 2147483646 w 3611"/>
              <a:gd name="T1" fmla="*/ 2147483646 h 2762"/>
              <a:gd name="T2" fmla="*/ 2147483646 w 3611"/>
              <a:gd name="T3" fmla="*/ 2147483646 h 2762"/>
              <a:gd name="T4" fmla="*/ 2147483646 w 3611"/>
              <a:gd name="T5" fmla="*/ 2147483646 h 2762"/>
              <a:gd name="T6" fmla="*/ 2147483646 w 3611"/>
              <a:gd name="T7" fmla="*/ 2147483646 h 2762"/>
              <a:gd name="T8" fmla="*/ 2147483646 w 3611"/>
              <a:gd name="T9" fmla="*/ 2147483646 h 2762"/>
              <a:gd name="T10" fmla="*/ 2147483646 w 3611"/>
              <a:gd name="T11" fmla="*/ 2147483646 h 2762"/>
              <a:gd name="T12" fmla="*/ 2147483646 w 3611"/>
              <a:gd name="T13" fmla="*/ 2147483646 h 27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611"/>
              <a:gd name="T22" fmla="*/ 0 h 2762"/>
              <a:gd name="T23" fmla="*/ 3611 w 3611"/>
              <a:gd name="T24" fmla="*/ 2762 h 276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611" h="2762">
                <a:moveTo>
                  <a:pt x="3376" y="2762"/>
                </a:moveTo>
                <a:cubicBezTo>
                  <a:pt x="3411" y="2679"/>
                  <a:pt x="3559" y="2542"/>
                  <a:pt x="3585" y="2264"/>
                </a:cubicBezTo>
                <a:cubicBezTo>
                  <a:pt x="3604" y="1982"/>
                  <a:pt x="3611" y="1459"/>
                  <a:pt x="3531" y="1096"/>
                </a:cubicBezTo>
                <a:cubicBezTo>
                  <a:pt x="3451" y="733"/>
                  <a:pt x="3342" y="474"/>
                  <a:pt x="2977" y="237"/>
                </a:cubicBezTo>
                <a:cubicBezTo>
                  <a:pt x="2612" y="0"/>
                  <a:pt x="1897" y="23"/>
                  <a:pt x="1414" y="40"/>
                </a:cubicBezTo>
                <a:cubicBezTo>
                  <a:pt x="931" y="57"/>
                  <a:pt x="374" y="88"/>
                  <a:pt x="187" y="259"/>
                </a:cubicBezTo>
                <a:cubicBezTo>
                  <a:pt x="0" y="430"/>
                  <a:pt x="94" y="511"/>
                  <a:pt x="70" y="577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2062" name="Freeform 30"/>
          <p:cNvSpPr>
            <a:spLocks/>
          </p:cNvSpPr>
          <p:nvPr/>
        </p:nvSpPr>
        <p:spPr bwMode="auto">
          <a:xfrm>
            <a:off x="5313363" y="2422525"/>
            <a:ext cx="3443287" cy="2795588"/>
          </a:xfrm>
          <a:custGeom>
            <a:avLst/>
            <a:gdLst>
              <a:gd name="T0" fmla="*/ 2147483646 w 3773"/>
              <a:gd name="T1" fmla="*/ 2147483646 h 1761"/>
              <a:gd name="T2" fmla="*/ 2147483646 w 3773"/>
              <a:gd name="T3" fmla="*/ 2147483646 h 1761"/>
              <a:gd name="T4" fmla="*/ 2147483646 w 3773"/>
              <a:gd name="T5" fmla="*/ 2147483646 h 1761"/>
              <a:gd name="T6" fmla="*/ 2147483646 w 3773"/>
              <a:gd name="T7" fmla="*/ 2147483646 h 1761"/>
              <a:gd name="T8" fmla="*/ 0 60000 65536"/>
              <a:gd name="T9" fmla="*/ 0 60000 65536"/>
              <a:gd name="T10" fmla="*/ 0 60000 65536"/>
              <a:gd name="T11" fmla="*/ 0 60000 65536"/>
              <a:gd name="T12" fmla="*/ 0 w 3773"/>
              <a:gd name="T13" fmla="*/ 0 h 1761"/>
              <a:gd name="T14" fmla="*/ 3773 w 3773"/>
              <a:gd name="T15" fmla="*/ 1761 h 17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73" h="1761">
                <a:moveTo>
                  <a:pt x="3218" y="1761"/>
                </a:moveTo>
                <a:cubicBezTo>
                  <a:pt x="3237" y="1513"/>
                  <a:pt x="3773" y="544"/>
                  <a:pt x="3326" y="272"/>
                </a:cubicBezTo>
                <a:cubicBezTo>
                  <a:pt x="2879" y="0"/>
                  <a:pt x="1070" y="96"/>
                  <a:pt x="535" y="127"/>
                </a:cubicBezTo>
                <a:cubicBezTo>
                  <a:pt x="0" y="158"/>
                  <a:pt x="183" y="403"/>
                  <a:pt x="113" y="458"/>
                </a:cubicBezTo>
              </a:path>
            </a:pathLst>
          </a:cu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57" grpId="0" animBg="1"/>
      <p:bldP spid="17205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D8C6F2-84B6-438B-AF1D-5645242208B2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(14)</a:t>
            </a:r>
            <a:endParaRPr lang="zh-CN" altLang="en-US" smtClean="0"/>
          </a:p>
        </p:txBody>
      </p:sp>
      <p:graphicFrame>
        <p:nvGraphicFramePr>
          <p:cNvPr id="474115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539750" y="1420813"/>
          <a:ext cx="3886200" cy="352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1" name="位图图像" r:id="rId4" imgW="6954221" imgH="6314286" progId="Paint.Picture">
                  <p:embed/>
                </p:oleObj>
              </mc:Choice>
              <mc:Fallback>
                <p:oleObj name="位图图像" r:id="rId4" imgW="6954221" imgH="6314286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420813"/>
                        <a:ext cx="3886200" cy="352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411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578350" y="1412875"/>
          <a:ext cx="3886200" cy="354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2" name="位图图像" r:id="rId6" imgW="6744641" imgH="6152381" progId="Paint.Picture">
                  <p:embed/>
                </p:oleObj>
              </mc:Choice>
              <mc:Fallback>
                <p:oleObj name="位图图像" r:id="rId6" imgW="6744641" imgH="6152381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350" y="1412875"/>
                        <a:ext cx="3886200" cy="354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4117" name="Text Box 5"/>
          <p:cNvSpPr txBox="1">
            <a:spLocks noChangeArrowheads="1"/>
          </p:cNvSpPr>
          <p:nvPr/>
        </p:nvSpPr>
        <p:spPr bwMode="auto">
          <a:xfrm>
            <a:off x="755650" y="5013325"/>
            <a:ext cx="7416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/>
              <a:t>具有正确深度顺序而被剖分的多边形：多边形顶点只标记了其深度值。左图可以直接采用油画家算法进行绘制；右图虽然具有正确的深度顺序，但是它们在进行深度比较的时，五个条件均不满足。根据上述排序算法，需要进行对</a:t>
            </a:r>
            <a:r>
              <a:rPr lang="en-US" altLang="zh-CN" sz="2000"/>
              <a:t>P</a:t>
            </a:r>
            <a:r>
              <a:rPr lang="zh-CN" altLang="en-US" sz="2000"/>
              <a:t>多边形剖分</a:t>
            </a:r>
            <a:r>
              <a:rPr lang="zh-CN" altLang="en-US" sz="2000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EFE3F7-9CBF-43F2-A63E-0E5FACFF62E4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Painter’s Algorithm (15)</a:t>
            </a:r>
            <a:endParaRPr lang="zh-CN" altLang="en-US" smtClean="0"/>
          </a:p>
        </p:txBody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三维物体的深度排序算法</a:t>
            </a:r>
            <a:r>
              <a:rPr lang="zh-CN" altLang="en-US" smtClean="0">
                <a:solidFill>
                  <a:srgbClr val="FF0000"/>
                </a:solidFill>
              </a:rPr>
              <a:t>适合于固定视点</a:t>
            </a:r>
            <a:r>
              <a:rPr lang="zh-CN" altLang="en-US" smtClean="0"/>
              <a:t>的消隐</a:t>
            </a:r>
          </a:p>
          <a:p>
            <a:pPr lvl="1" eaLnBrk="1" hangingPunct="1"/>
            <a:r>
              <a:rPr lang="zh-CN" altLang="en-US" smtClean="0"/>
              <a:t>通过多边形的剖分，总是可以实现多边形物体在三维空间中的深度排序</a:t>
            </a:r>
          </a:p>
          <a:p>
            <a:pPr lvl="1" eaLnBrk="1" hangingPunct="1"/>
            <a:r>
              <a:rPr lang="zh-CN" altLang="en-US" smtClean="0"/>
              <a:t>深度排序算法可以有效地实现透明效果</a:t>
            </a:r>
          </a:p>
          <a:p>
            <a:pPr eaLnBrk="1" hangingPunct="1"/>
            <a:r>
              <a:rPr lang="zh-CN" altLang="en-US" smtClean="0"/>
              <a:t>在视点变化的场合中</a:t>
            </a:r>
            <a:r>
              <a:rPr lang="en-US" altLang="zh-CN" smtClean="0">
                <a:solidFill>
                  <a:srgbClr val="3333FF"/>
                </a:solidFill>
              </a:rPr>
              <a:t>(</a:t>
            </a:r>
            <a:r>
              <a:rPr lang="zh-CN" altLang="en-US" smtClean="0">
                <a:solidFill>
                  <a:srgbClr val="3333FF"/>
                </a:solidFill>
              </a:rPr>
              <a:t>如飞行模拟</a:t>
            </a:r>
            <a:r>
              <a:rPr lang="en-US" altLang="zh-CN" smtClean="0">
                <a:solidFill>
                  <a:srgbClr val="3333FF"/>
                </a:solidFill>
              </a:rPr>
              <a:t>)</a:t>
            </a:r>
            <a:r>
              <a:rPr lang="zh-CN" altLang="en-US" smtClean="0"/>
              <a:t>，深度排序算法难以满足实时性的要求</a:t>
            </a:r>
          </a:p>
          <a:p>
            <a:pPr lvl="1" eaLnBrk="1" hangingPunct="1"/>
            <a:r>
              <a:rPr lang="zh-CN" altLang="en-US" smtClean="0"/>
              <a:t>算法复杂度</a:t>
            </a:r>
            <a:r>
              <a:rPr lang="en-US" altLang="zh-CN" smtClean="0"/>
              <a:t>O(n</a:t>
            </a:r>
            <a:r>
              <a:rPr lang="en-US" altLang="zh-CN" i="1" smtClean="0"/>
              <a:t>log</a:t>
            </a:r>
            <a:r>
              <a:rPr lang="en-US" altLang="zh-CN" smtClean="0"/>
              <a:t>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ABEB92-992A-44D7-98FE-509B7499D6E2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内容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4276725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rgbClr val="808080"/>
                </a:solidFill>
              </a:rPr>
              <a:t>消隐的基本概念</a:t>
            </a:r>
          </a:p>
          <a:p>
            <a:pPr eaLnBrk="1" hangingPunct="1"/>
            <a:r>
              <a:rPr lang="zh-CN" altLang="en-US" smtClean="0">
                <a:solidFill>
                  <a:srgbClr val="808080"/>
                </a:solidFill>
              </a:rPr>
              <a:t>图像空间消隐：</a:t>
            </a:r>
            <a:r>
              <a:rPr lang="en-US" altLang="zh-CN" smtClean="0">
                <a:solidFill>
                  <a:srgbClr val="808080"/>
                </a:solidFill>
              </a:rPr>
              <a:t>z</a:t>
            </a:r>
            <a:r>
              <a:rPr lang="zh-CN" altLang="en-US" smtClean="0">
                <a:solidFill>
                  <a:srgbClr val="808080"/>
                </a:solidFill>
              </a:rPr>
              <a:t>缓冲器</a:t>
            </a:r>
            <a:r>
              <a:rPr lang="en-US" altLang="zh-CN" smtClean="0">
                <a:solidFill>
                  <a:srgbClr val="808080"/>
                </a:solidFill>
              </a:rPr>
              <a:t>(</a:t>
            </a:r>
            <a:r>
              <a:rPr lang="en-US" altLang="zh-CN" i="1" smtClean="0">
                <a:solidFill>
                  <a:srgbClr val="808080"/>
                </a:solidFill>
              </a:rPr>
              <a:t>z-buffer</a:t>
            </a:r>
            <a:r>
              <a:rPr lang="en-US" altLang="zh-CN" smtClean="0">
                <a:solidFill>
                  <a:srgbClr val="808080"/>
                </a:solidFill>
              </a:rPr>
              <a:t>)</a:t>
            </a:r>
            <a:r>
              <a:rPr lang="zh-CN" altLang="en-US" smtClean="0">
                <a:solidFill>
                  <a:srgbClr val="808080"/>
                </a:solidFill>
              </a:rPr>
              <a:t>算法</a:t>
            </a:r>
          </a:p>
          <a:p>
            <a:pPr eaLnBrk="1" hangingPunct="1"/>
            <a:r>
              <a:rPr lang="zh-CN" altLang="en-US" smtClean="0"/>
              <a:t>物体空间消隐</a:t>
            </a:r>
          </a:p>
          <a:p>
            <a:pPr lvl="1" eaLnBrk="1" hangingPunct="1"/>
            <a:r>
              <a:rPr lang="zh-CN" altLang="en-US" smtClean="0">
                <a:solidFill>
                  <a:srgbClr val="808080"/>
                </a:solidFill>
              </a:rPr>
              <a:t>背面剔除算法</a:t>
            </a:r>
          </a:p>
          <a:p>
            <a:pPr lvl="1" eaLnBrk="1" hangingPunct="1"/>
            <a:r>
              <a:rPr lang="zh-CN" altLang="en-US" smtClean="0"/>
              <a:t>表优先级算法</a:t>
            </a:r>
          </a:p>
          <a:p>
            <a:pPr lvl="2" eaLnBrk="1" hangingPunct="1"/>
            <a:r>
              <a:rPr lang="zh-CN" altLang="en-US" smtClean="0">
                <a:solidFill>
                  <a:srgbClr val="808080"/>
                </a:solidFill>
              </a:rPr>
              <a:t>三维物体的深度排序算法</a:t>
            </a:r>
          </a:p>
          <a:p>
            <a:pPr lvl="2" eaLnBrk="1" hangingPunct="1"/>
            <a:r>
              <a:rPr lang="zh-CN" altLang="en-US" smtClean="0"/>
              <a:t>二叉空间剖分树算法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7A5601-4C7B-4DEB-9456-70BF8467D2EA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二叉空间剖分树</a:t>
            </a:r>
            <a:r>
              <a:rPr lang="en-US" altLang="zh-CN" sz="2800" smtClean="0"/>
              <a:t>(Binary Space Partitioning)</a:t>
            </a:r>
            <a:endParaRPr lang="zh-CN" altLang="en-US" sz="3600" smtClean="0"/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614363"/>
          </a:xfrm>
        </p:spPr>
        <p:txBody>
          <a:bodyPr/>
          <a:lstStyle/>
          <a:p>
            <a:pPr eaLnBrk="1" hangingPunct="1"/>
            <a:r>
              <a:rPr lang="zh-CN" altLang="en-US" sz="2800" smtClean="0"/>
              <a:t>二叉空间剖分树 </a:t>
            </a:r>
            <a:r>
              <a:rPr lang="en-US" altLang="zh-CN" sz="2800" smtClean="0"/>
              <a:t>(BSP</a:t>
            </a:r>
            <a:r>
              <a:rPr lang="zh-CN" altLang="en-US" sz="2800" smtClean="0"/>
              <a:t>树</a:t>
            </a:r>
            <a:r>
              <a:rPr lang="en-US" altLang="zh-CN" sz="2800" smtClean="0"/>
              <a:t>): </a:t>
            </a:r>
            <a:r>
              <a:rPr lang="zh-CN" altLang="en-US" sz="2800" smtClean="0"/>
              <a:t>适用于多边形场景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2214563"/>
            <a:ext cx="792480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latin typeface="+mn-lt"/>
                <a:ea typeface="+mn-ea"/>
              </a:rPr>
              <a:t>如果场景中的多边形可以被一个平面分割成两部分，</a:t>
            </a:r>
            <a:r>
              <a:rPr lang="zh-CN" altLang="en-US" sz="2400" kern="0" dirty="0">
                <a:solidFill>
                  <a:srgbClr val="FF0000"/>
                </a:solidFill>
                <a:latin typeface="+mn-lt"/>
                <a:ea typeface="+mn-ea"/>
              </a:rPr>
              <a:t>与视点同侧的物体不会被异侧物体遮挡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3143250"/>
            <a:ext cx="7924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latin typeface="+mn-lt"/>
                <a:ea typeface="+mn-ea"/>
              </a:rPr>
              <a:t>对位于分割平面两侧的多边形继续进行递归分割，直至每一个分割平面两侧或一侧只有一个多边形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09600" y="4143375"/>
            <a:ext cx="79248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latin typeface="+mn-lt"/>
                <a:ea typeface="+mn-ea"/>
              </a:rPr>
              <a:t>分割过程可以用一个二叉树的数据结构来表示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9600" y="4795838"/>
            <a:ext cx="79248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latin typeface="+mn-lt"/>
                <a:ea typeface="+mn-ea"/>
              </a:rPr>
              <a:t>在</a:t>
            </a:r>
            <a:r>
              <a:rPr lang="en-US" altLang="zh-CN" sz="2400" kern="0" dirty="0">
                <a:latin typeface="+mn-lt"/>
                <a:ea typeface="+mn-ea"/>
              </a:rPr>
              <a:t>BSP</a:t>
            </a:r>
            <a:r>
              <a:rPr lang="zh-CN" altLang="en-US" sz="2400" kern="0" dirty="0">
                <a:latin typeface="+mn-lt"/>
                <a:ea typeface="+mn-ea"/>
              </a:rPr>
              <a:t>树算法中，分割平面取作场景中的多边形</a:t>
            </a:r>
            <a:endParaRPr lang="en-US" altLang="zh-CN" sz="2400" kern="0" dirty="0">
              <a:latin typeface="+mn-lt"/>
              <a:ea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9600" y="5367338"/>
            <a:ext cx="79248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+mn-lt"/>
                <a:ea typeface="+mn-ea"/>
              </a:rPr>
              <a:t>适用于视点变化场景不变的绘制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093705-7067-4301-BB3F-996437948982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二叉空间剖分树</a:t>
            </a:r>
            <a:r>
              <a:rPr lang="en-US" altLang="zh-CN" sz="2800" smtClean="0"/>
              <a:t>(Binary Space Partitioning)</a:t>
            </a:r>
            <a:endParaRPr lang="zh-CN" altLang="en-US" sz="3600" smtClean="0"/>
          </a:p>
        </p:txBody>
      </p:sp>
      <p:sp>
        <p:nvSpPr>
          <p:cNvPr id="118788" name="矩形 2"/>
          <p:cNvSpPr>
            <a:spLocks noChangeArrowheads="1"/>
          </p:cNvSpPr>
          <p:nvPr/>
        </p:nvSpPr>
        <p:spPr bwMode="auto">
          <a:xfrm>
            <a:off x="611188" y="1773238"/>
            <a:ext cx="784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/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原理很简单：它试图将所有的板（在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BSP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中叫做平面）组织成一棵树，每个平面均将它所在的空间分割为前后两个部分，这两个部分又分别被另外的平面分割成更小的空间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……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直到最后，按照前面所说的算法，确定每一个平面（在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BSP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中叫做叶子）相对于眼睛的遮挡顺序。</a:t>
            </a:r>
            <a:endParaRPr lang="zh-CN" altLang="en-US"/>
          </a:p>
        </p:txBody>
      </p:sp>
      <p:sp>
        <p:nvSpPr>
          <p:cNvPr id="118789" name="矩形 3"/>
          <p:cNvSpPr>
            <a:spLocks noChangeArrowheads="1"/>
          </p:cNvSpPr>
          <p:nvPr/>
        </p:nvSpPr>
        <p:spPr bwMode="auto">
          <a:xfrm>
            <a:off x="755650" y="3357563"/>
            <a:ext cx="70564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/>
              <a:t>在判断遮挡顺序的时候，</a:t>
            </a:r>
            <a:r>
              <a:rPr lang="en-US" altLang="zh-CN"/>
              <a:t>BSP</a:t>
            </a:r>
            <a:r>
              <a:rPr lang="zh-CN" altLang="en-US"/>
              <a:t>空间的算法极为简单：只需要从树根开始，简单判断人的位置与所有平面的前后关系：前则正子树（在平面“前”方的空间）在前，负子树（在平面“后”方的空间）在后；就可以确定人能够看到那个屏幕、其他平面的遮挡关系如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FF7E95-9C6E-4133-BD17-AAF19C1EBF11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二叉空间剖分树</a:t>
            </a:r>
            <a:r>
              <a:rPr lang="en-US" altLang="zh-CN" sz="2800" smtClean="0"/>
              <a:t>(Binary Space Partitioning)</a:t>
            </a:r>
            <a:endParaRPr lang="zh-CN" altLang="en-US" sz="3600" smtClean="0"/>
          </a:p>
        </p:txBody>
      </p:sp>
      <p:pic>
        <p:nvPicPr>
          <p:cNvPr id="12083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28775"/>
            <a:ext cx="4686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矩形 4"/>
          <p:cNvSpPr>
            <a:spLocks noChangeArrowheads="1"/>
          </p:cNvSpPr>
          <p:nvPr/>
        </p:nvSpPr>
        <p:spPr bwMode="auto">
          <a:xfrm>
            <a:off x="900113" y="4652963"/>
            <a:ext cx="74882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/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如图：空间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ABC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由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A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、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B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、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C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三个独立的房间组成，首先，分割平面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1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将空间分成了平面正向的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A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房间和平面负向的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BC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空间，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BC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空间被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2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紧接着分割为平面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2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正向的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C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房间和负向的</a:t>
            </a:r>
            <a:r>
              <a:rPr lang="en-US" altLang="zh-CN">
                <a:solidFill>
                  <a:srgbClr val="595959"/>
                </a:solidFill>
                <a:latin typeface="Verdana" panose="020B0604030504040204" pitchFamily="34" charset="0"/>
              </a:rPr>
              <a:t>B</a:t>
            </a:r>
            <a:r>
              <a:rPr lang="zh-CN" altLang="en-US">
                <a:solidFill>
                  <a:srgbClr val="595959"/>
                </a:solidFill>
                <a:latin typeface="Verdana" panose="020B0604030504040204" pitchFamily="34" charset="0"/>
              </a:rPr>
              <a:t>房间。注意这里平面的方向一般由墙壁面向的方向而定。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90563D-3FBE-45A6-8A03-516C3AA3542A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smtClean="0"/>
              <a:t>二叉空间剖分树</a:t>
            </a:r>
            <a:r>
              <a:rPr lang="en-US" altLang="zh-CN" sz="2800" smtClean="0"/>
              <a:t>(Binary Space Partitioning)</a:t>
            </a:r>
            <a:endParaRPr lang="zh-CN" altLang="en-US" sz="3600" smtClean="0"/>
          </a:p>
        </p:txBody>
      </p:sp>
      <p:sp>
        <p:nvSpPr>
          <p:cNvPr id="122884" name="矩形 2"/>
          <p:cNvSpPr>
            <a:spLocks noChangeArrowheads="1"/>
          </p:cNvSpPr>
          <p:nvPr/>
        </p:nvSpPr>
        <p:spPr bwMode="auto">
          <a:xfrm>
            <a:off x="539750" y="1858963"/>
            <a:ext cx="78486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/>
            <a:r>
              <a:rPr lang="zh-CN" altLang="en-US"/>
              <a:t>如果有一个人处于</a:t>
            </a:r>
            <a:r>
              <a:rPr lang="en-US" altLang="zh-CN"/>
              <a:t>C</a:t>
            </a:r>
            <a:r>
              <a:rPr lang="zh-CN" altLang="en-US"/>
              <a:t>房间内，那么如何判断所有房间的遮挡顺序呢？从树根开始，由于人处于平面</a:t>
            </a:r>
            <a:r>
              <a:rPr lang="en-US" altLang="zh-CN"/>
              <a:t>1</a:t>
            </a:r>
            <a:r>
              <a:rPr lang="zh-CN" altLang="en-US"/>
              <a:t>的“后”面，所以，</a:t>
            </a:r>
            <a:r>
              <a:rPr lang="en-US" altLang="zh-CN"/>
              <a:t>BC</a:t>
            </a:r>
            <a:r>
              <a:rPr lang="zh-CN" altLang="en-US"/>
              <a:t>空间应该先于</a:t>
            </a:r>
            <a:r>
              <a:rPr lang="en-US" altLang="zh-CN"/>
              <a:t>A</a:t>
            </a:r>
            <a:r>
              <a:rPr lang="zh-CN" altLang="en-US"/>
              <a:t>房间（后：先负后正），然后，由于人处于分割平面</a:t>
            </a:r>
            <a:r>
              <a:rPr lang="en-US" altLang="zh-CN"/>
              <a:t>2</a:t>
            </a:r>
            <a:r>
              <a:rPr lang="zh-CN" altLang="en-US"/>
              <a:t>的“前”面，所以，</a:t>
            </a:r>
            <a:r>
              <a:rPr lang="en-US" altLang="zh-CN"/>
              <a:t>C</a:t>
            </a:r>
            <a:r>
              <a:rPr lang="zh-CN" altLang="en-US"/>
              <a:t>房间应该先于</a:t>
            </a:r>
            <a:r>
              <a:rPr lang="en-US" altLang="zh-CN"/>
              <a:t>B</a:t>
            </a:r>
            <a:r>
              <a:rPr lang="zh-CN" altLang="en-US"/>
              <a:t>房间（前：先正后负）。这样，整个房间离人由近到远的顺序就可以确定了：</a:t>
            </a:r>
            <a:r>
              <a:rPr lang="en-US" altLang="zh-CN"/>
              <a:t>C</a:t>
            </a:r>
            <a:r>
              <a:rPr lang="zh-CN" altLang="en-US"/>
              <a:t>－</a:t>
            </a:r>
            <a:r>
              <a:rPr lang="en-US" altLang="zh-CN"/>
              <a:t>B</a:t>
            </a:r>
            <a:r>
              <a:rPr lang="zh-CN" altLang="en-US"/>
              <a:t>－</a:t>
            </a:r>
            <a:r>
              <a:rPr lang="en-US" altLang="zh-CN"/>
              <a:t>A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95D706-3111-4F06-838E-400A812813A1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二叉空间剖分树</a:t>
            </a:r>
          </a:p>
        </p:txBody>
      </p:sp>
      <p:sp>
        <p:nvSpPr>
          <p:cNvPr id="480259" name="Line 3"/>
          <p:cNvSpPr>
            <a:spLocks noChangeShapeType="1"/>
          </p:cNvSpPr>
          <p:nvPr/>
        </p:nvSpPr>
        <p:spPr bwMode="auto">
          <a:xfrm>
            <a:off x="558800" y="1741488"/>
            <a:ext cx="1588" cy="40608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0260" name="Line 4"/>
          <p:cNvSpPr>
            <a:spLocks noChangeShapeType="1"/>
          </p:cNvSpPr>
          <p:nvPr/>
        </p:nvSpPr>
        <p:spPr bwMode="auto">
          <a:xfrm>
            <a:off x="558800" y="1741488"/>
            <a:ext cx="4343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0261" name="Text Box 5"/>
          <p:cNvSpPr txBox="1">
            <a:spLocks noChangeArrowheads="1"/>
          </p:cNvSpPr>
          <p:nvPr/>
        </p:nvSpPr>
        <p:spPr bwMode="auto">
          <a:xfrm>
            <a:off x="330200" y="5407025"/>
            <a:ext cx="342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z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80262" name="Text Box 6"/>
          <p:cNvSpPr txBox="1">
            <a:spLocks noChangeArrowheads="1"/>
          </p:cNvSpPr>
          <p:nvPr/>
        </p:nvSpPr>
        <p:spPr bwMode="auto">
          <a:xfrm>
            <a:off x="4673600" y="1246188"/>
            <a:ext cx="342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ea typeface="宋体" panose="02010600030101010101" pitchFamily="2" charset="-122"/>
              </a:rPr>
              <a:t>x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80263" name="Freeform 7"/>
          <p:cNvSpPr>
            <a:spLocks/>
          </p:cNvSpPr>
          <p:nvPr/>
        </p:nvSpPr>
        <p:spPr bwMode="auto">
          <a:xfrm rot="-5400000">
            <a:off x="832644" y="2183606"/>
            <a:ext cx="1584325" cy="1585913"/>
          </a:xfrm>
          <a:custGeom>
            <a:avLst/>
            <a:gdLst>
              <a:gd name="T0" fmla="*/ 2147483646 w 3960"/>
              <a:gd name="T1" fmla="*/ 0 h 2496"/>
              <a:gd name="T2" fmla="*/ 0 w 3960"/>
              <a:gd name="T3" fmla="*/ 2147483646 h 2496"/>
              <a:gd name="T4" fmla="*/ 2147483646 w 3960"/>
              <a:gd name="T5" fmla="*/ 2147483646 h 2496"/>
              <a:gd name="T6" fmla="*/ 2147483646 w 3960"/>
              <a:gd name="T7" fmla="*/ 2147483646 h 2496"/>
              <a:gd name="T8" fmla="*/ 2147483646 w 3960"/>
              <a:gd name="T9" fmla="*/ 2147483646 h 2496"/>
              <a:gd name="T10" fmla="*/ 2147483646 w 3960"/>
              <a:gd name="T11" fmla="*/ 0 h 24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960"/>
              <a:gd name="T19" fmla="*/ 0 h 2496"/>
              <a:gd name="T20" fmla="*/ 3960 w 3960"/>
              <a:gd name="T21" fmla="*/ 2496 h 249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960" h="2496">
                <a:moveTo>
                  <a:pt x="1080" y="0"/>
                </a:moveTo>
                <a:lnTo>
                  <a:pt x="0" y="1404"/>
                </a:lnTo>
                <a:lnTo>
                  <a:pt x="900" y="2496"/>
                </a:lnTo>
                <a:lnTo>
                  <a:pt x="3960" y="2028"/>
                </a:lnTo>
                <a:lnTo>
                  <a:pt x="3960" y="312"/>
                </a:lnTo>
                <a:lnTo>
                  <a:pt x="108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0264" name="Freeform 8"/>
          <p:cNvSpPr>
            <a:spLocks/>
          </p:cNvSpPr>
          <p:nvPr/>
        </p:nvSpPr>
        <p:spPr bwMode="auto">
          <a:xfrm>
            <a:off x="3214688" y="3929063"/>
            <a:ext cx="2171700" cy="1287462"/>
          </a:xfrm>
          <a:custGeom>
            <a:avLst/>
            <a:gdLst>
              <a:gd name="T0" fmla="*/ 2147483646 w 4860"/>
              <a:gd name="T1" fmla="*/ 0 h 2028"/>
              <a:gd name="T2" fmla="*/ 0 w 4860"/>
              <a:gd name="T3" fmla="*/ 2147483646 h 2028"/>
              <a:gd name="T4" fmla="*/ 2147483646 w 4860"/>
              <a:gd name="T5" fmla="*/ 2147483646 h 2028"/>
              <a:gd name="T6" fmla="*/ 2147483646 w 4860"/>
              <a:gd name="T7" fmla="*/ 0 h 2028"/>
              <a:gd name="T8" fmla="*/ 0 60000 65536"/>
              <a:gd name="T9" fmla="*/ 0 60000 65536"/>
              <a:gd name="T10" fmla="*/ 0 60000 65536"/>
              <a:gd name="T11" fmla="*/ 0 60000 65536"/>
              <a:gd name="T12" fmla="*/ 0 w 4860"/>
              <a:gd name="T13" fmla="*/ 0 h 2028"/>
              <a:gd name="T14" fmla="*/ 4860 w 4860"/>
              <a:gd name="T15" fmla="*/ 2028 h 20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60" h="2028">
                <a:moveTo>
                  <a:pt x="1440" y="0"/>
                </a:moveTo>
                <a:lnTo>
                  <a:pt x="0" y="1404"/>
                </a:lnTo>
                <a:lnTo>
                  <a:pt x="4860" y="2028"/>
                </a:lnTo>
                <a:lnTo>
                  <a:pt x="1440" y="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 rot="-1161853">
            <a:off x="603250" y="3325813"/>
            <a:ext cx="5145088" cy="495300"/>
            <a:chOff x="4572" y="5696"/>
            <a:chExt cx="8100" cy="780"/>
          </a:xfrm>
        </p:grpSpPr>
        <p:sp>
          <p:nvSpPr>
            <p:cNvPr id="124944" name="Rectangle 10" descr="宽上对角线"/>
            <p:cNvSpPr>
              <a:spLocks noChangeArrowheads="1"/>
            </p:cNvSpPr>
            <p:nvPr/>
          </p:nvSpPr>
          <p:spPr bwMode="auto">
            <a:xfrm>
              <a:off x="4572" y="5696"/>
              <a:ext cx="8100" cy="780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4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24945" name="Line 11"/>
            <p:cNvSpPr>
              <a:spLocks noChangeShapeType="1"/>
            </p:cNvSpPr>
            <p:nvPr/>
          </p:nvSpPr>
          <p:spPr bwMode="auto">
            <a:xfrm>
              <a:off x="4572" y="6476"/>
              <a:ext cx="8100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0268" name="Freeform 12"/>
          <p:cNvSpPr>
            <a:spLocks/>
          </p:cNvSpPr>
          <p:nvPr/>
        </p:nvSpPr>
        <p:spPr bwMode="auto">
          <a:xfrm>
            <a:off x="2776538" y="2138363"/>
            <a:ext cx="1028700" cy="593725"/>
          </a:xfrm>
          <a:custGeom>
            <a:avLst/>
            <a:gdLst>
              <a:gd name="T0" fmla="*/ 2147483646 w 1620"/>
              <a:gd name="T1" fmla="*/ 0 h 936"/>
              <a:gd name="T2" fmla="*/ 0 w 1620"/>
              <a:gd name="T3" fmla="*/ 2147483646 h 936"/>
              <a:gd name="T4" fmla="*/ 2147483646 w 1620"/>
              <a:gd name="T5" fmla="*/ 2147483646 h 936"/>
              <a:gd name="T6" fmla="*/ 2147483646 w 1620"/>
              <a:gd name="T7" fmla="*/ 0 h 936"/>
              <a:gd name="T8" fmla="*/ 0 60000 65536"/>
              <a:gd name="T9" fmla="*/ 0 60000 65536"/>
              <a:gd name="T10" fmla="*/ 0 60000 65536"/>
              <a:gd name="T11" fmla="*/ 0 60000 65536"/>
              <a:gd name="T12" fmla="*/ 0 w 1620"/>
              <a:gd name="T13" fmla="*/ 0 h 936"/>
              <a:gd name="T14" fmla="*/ 1620 w 1620"/>
              <a:gd name="T15" fmla="*/ 936 h 9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0" h="936">
                <a:moveTo>
                  <a:pt x="720" y="0"/>
                </a:moveTo>
                <a:lnTo>
                  <a:pt x="0" y="780"/>
                </a:lnTo>
                <a:lnTo>
                  <a:pt x="1620" y="936"/>
                </a:lnTo>
                <a:lnTo>
                  <a:pt x="72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0269" name="Freeform 13"/>
          <p:cNvSpPr>
            <a:spLocks/>
          </p:cNvSpPr>
          <p:nvPr/>
        </p:nvSpPr>
        <p:spPr bwMode="auto">
          <a:xfrm>
            <a:off x="4262438" y="1939925"/>
            <a:ext cx="685800" cy="693738"/>
          </a:xfrm>
          <a:custGeom>
            <a:avLst/>
            <a:gdLst>
              <a:gd name="T0" fmla="*/ 2147483646 w 1080"/>
              <a:gd name="T1" fmla="*/ 0 h 1092"/>
              <a:gd name="T2" fmla="*/ 0 w 1080"/>
              <a:gd name="T3" fmla="*/ 2147483646 h 1092"/>
              <a:gd name="T4" fmla="*/ 2147483646 w 1080"/>
              <a:gd name="T5" fmla="*/ 2147483646 h 1092"/>
              <a:gd name="T6" fmla="*/ 2147483646 w 1080"/>
              <a:gd name="T7" fmla="*/ 2147483646 h 1092"/>
              <a:gd name="T8" fmla="*/ 2147483646 w 1080"/>
              <a:gd name="T9" fmla="*/ 2147483646 h 1092"/>
              <a:gd name="T10" fmla="*/ 2147483646 w 1080"/>
              <a:gd name="T11" fmla="*/ 2147483646 h 1092"/>
              <a:gd name="T12" fmla="*/ 2147483646 w 1080"/>
              <a:gd name="T13" fmla="*/ 0 h 10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0"/>
              <a:gd name="T22" fmla="*/ 0 h 1092"/>
              <a:gd name="T23" fmla="*/ 1080 w 1080"/>
              <a:gd name="T24" fmla="*/ 1092 h 10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0" h="1092">
                <a:moveTo>
                  <a:pt x="360" y="0"/>
                </a:moveTo>
                <a:lnTo>
                  <a:pt x="0" y="624"/>
                </a:lnTo>
                <a:lnTo>
                  <a:pt x="180" y="1092"/>
                </a:lnTo>
                <a:lnTo>
                  <a:pt x="540" y="1092"/>
                </a:lnTo>
                <a:lnTo>
                  <a:pt x="360" y="936"/>
                </a:lnTo>
                <a:lnTo>
                  <a:pt x="1080" y="624"/>
                </a:lnTo>
                <a:lnTo>
                  <a:pt x="360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0270" name="Rectangle 14"/>
          <p:cNvSpPr>
            <a:spLocks noChangeArrowheads="1"/>
          </p:cNvSpPr>
          <p:nvPr/>
        </p:nvSpPr>
        <p:spPr bwMode="auto">
          <a:xfrm>
            <a:off x="1500188" y="4559300"/>
            <a:ext cx="1143000" cy="792163"/>
          </a:xfrm>
          <a:prstGeom prst="rect">
            <a:avLst/>
          </a:pr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480271" name="Freeform 15"/>
          <p:cNvSpPr>
            <a:spLocks/>
          </p:cNvSpPr>
          <p:nvPr/>
        </p:nvSpPr>
        <p:spPr bwMode="auto">
          <a:xfrm>
            <a:off x="2795588" y="3984625"/>
            <a:ext cx="215900" cy="647700"/>
          </a:xfrm>
          <a:custGeom>
            <a:avLst/>
            <a:gdLst>
              <a:gd name="T0" fmla="*/ 0 w 130"/>
              <a:gd name="T1" fmla="*/ 0 h 328"/>
              <a:gd name="T2" fmla="*/ 2147483646 w 130"/>
              <a:gd name="T3" fmla="*/ 2147483646 h 328"/>
              <a:gd name="T4" fmla="*/ 0 60000 65536"/>
              <a:gd name="T5" fmla="*/ 0 60000 65536"/>
              <a:gd name="T6" fmla="*/ 0 w 130"/>
              <a:gd name="T7" fmla="*/ 0 h 328"/>
              <a:gd name="T8" fmla="*/ 130 w 130"/>
              <a:gd name="T9" fmla="*/ 328 h 3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30" h="328">
                <a:moveTo>
                  <a:pt x="0" y="0"/>
                </a:moveTo>
                <a:lnTo>
                  <a:pt x="130" y="328"/>
                </a:lnTo>
              </a:path>
            </a:pathLst>
          </a:custGeom>
          <a:noFill/>
          <a:ln w="57150">
            <a:solidFill>
              <a:srgbClr val="33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715000" y="1571625"/>
            <a:ext cx="2928938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>
                <a:hlinkClick r:id="rId4" action="ppaction://hlinkfile" tooltip="Henry Fuchs"/>
              </a:rPr>
              <a:t>H. Fuchs</a:t>
            </a:r>
            <a:r>
              <a:rPr lang="en-US" altLang="zh-CN" sz="2200"/>
              <a:t>, Z. M. Kedem and B. F. Naylor.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/>
              <a:t>“On Visible Surface Generation by A Priori Tree Structures.” </a:t>
            </a: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0"/>
              <a:t>ACM Computer Graphics, pp 124–133. July 1980.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8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8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8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48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8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8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8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0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0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61" grpId="0"/>
      <p:bldP spid="480262" grpId="0"/>
      <p:bldP spid="480270" grpId="0" animBg="1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2B4DB6-1DC9-49E2-84AB-6A32BDB6631B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二叉空间剖分</a:t>
            </a:r>
            <a:r>
              <a:rPr lang="zh-CN" altLang="en-US" dirty="0" smtClean="0"/>
              <a:t>树</a:t>
            </a:r>
            <a:endParaRPr lang="zh-CN" altLang="en-US" dirty="0" smtClean="0"/>
          </a:p>
        </p:txBody>
      </p:sp>
      <p:sp>
        <p:nvSpPr>
          <p:cNvPr id="482308" name="Text Box 4"/>
          <p:cNvSpPr txBox="1">
            <a:spLocks noChangeArrowheads="1"/>
          </p:cNvSpPr>
          <p:nvPr/>
        </p:nvSpPr>
        <p:spPr bwMode="auto">
          <a:xfrm>
            <a:off x="467544" y="3802752"/>
            <a:ext cx="79216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None/>
            </a:pPr>
            <a:r>
              <a:rPr lang="zh-CN" altLang="en-US" sz="2400" dirty="0"/>
              <a:t>平面</a:t>
            </a:r>
            <a:r>
              <a:rPr lang="en-US" altLang="zh-CN" sz="2400" dirty="0"/>
              <a:t>P1</a:t>
            </a:r>
            <a:r>
              <a:rPr lang="zh-CN" altLang="en-US" sz="2400" dirty="0"/>
              <a:t>将空间分割为两部分，一组物体位于</a:t>
            </a:r>
            <a:r>
              <a:rPr lang="en-US" altLang="zh-CN" sz="2400" dirty="0" smtClean="0"/>
              <a:t>P1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后面（相对于视点），而另一组则在</a:t>
            </a:r>
            <a:r>
              <a:rPr lang="en-US" altLang="zh-CN" sz="2400" dirty="0"/>
              <a:t>P1</a:t>
            </a:r>
            <a:r>
              <a:rPr lang="zh-CN" altLang="en-US" sz="2400" dirty="0"/>
              <a:t>之前，</a:t>
            </a:r>
            <a:r>
              <a:rPr lang="zh-CN" altLang="en-US" sz="2400" dirty="0" smtClean="0"/>
              <a:t>而</a:t>
            </a:r>
            <a:r>
              <a:rPr lang="en-US" altLang="zh-CN" sz="2400" dirty="0" smtClean="0"/>
              <a:t>B</a:t>
            </a:r>
            <a:r>
              <a:rPr lang="zh-CN" altLang="en-US" sz="2400" dirty="0"/>
              <a:t>和</a:t>
            </a:r>
            <a:r>
              <a:rPr lang="en-US" altLang="zh-CN" sz="2400" dirty="0"/>
              <a:t>D</a:t>
            </a:r>
            <a:r>
              <a:rPr lang="zh-CN" altLang="en-US" sz="2400" dirty="0"/>
              <a:t>在</a:t>
            </a:r>
            <a:r>
              <a:rPr lang="en-US" altLang="zh-CN" sz="2400" dirty="0"/>
              <a:t>P1</a:t>
            </a:r>
            <a:r>
              <a:rPr lang="zh-CN" altLang="en-US" sz="2400" dirty="0"/>
              <a:t>之后。平面</a:t>
            </a:r>
            <a:r>
              <a:rPr lang="en-US" altLang="zh-CN" sz="2400" dirty="0"/>
              <a:t>P2</a:t>
            </a:r>
            <a:r>
              <a:rPr lang="zh-CN" altLang="en-US" sz="2400" dirty="0"/>
              <a:t>对空间进行了二次分割</a:t>
            </a:r>
            <a:r>
              <a:rPr lang="zh-CN" altLang="en-US" sz="2400" dirty="0" smtClean="0"/>
              <a:t>，并</a:t>
            </a:r>
            <a:r>
              <a:rPr lang="zh-CN" altLang="en-US" sz="2400" dirty="0"/>
              <a:t>生成如图（</a:t>
            </a:r>
            <a:r>
              <a:rPr lang="en-US" altLang="zh-CN" sz="2400" dirty="0"/>
              <a:t>b</a:t>
            </a:r>
            <a:r>
              <a:rPr lang="zh-CN" altLang="en-US" sz="2400" dirty="0"/>
              <a:t>）所示的二叉树表示。在这棵</a:t>
            </a:r>
            <a:r>
              <a:rPr lang="zh-CN" altLang="en-US" sz="2400" dirty="0" smtClean="0"/>
              <a:t>树上</a:t>
            </a:r>
            <a:r>
              <a:rPr lang="zh-CN" altLang="en-US" sz="2400" dirty="0"/>
              <a:t>，物体用叶节点表示，分割平面前方的物体组</a:t>
            </a:r>
            <a:r>
              <a:rPr lang="zh-CN" altLang="en-US" sz="2400" dirty="0" smtClean="0"/>
              <a:t>作为</a:t>
            </a:r>
            <a:r>
              <a:rPr lang="zh-CN" altLang="en-US" sz="2400" dirty="0"/>
              <a:t>左分支，而后方的物体组为右分支。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5" y="1772816"/>
            <a:ext cx="4314286" cy="19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A87418-3A90-4652-A046-11BB1AADEFDA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二叉空间剖分</a:t>
            </a:r>
            <a:r>
              <a:rPr lang="zh-CN" altLang="en-US" smtClean="0"/>
              <a:t>树</a:t>
            </a:r>
            <a:endParaRPr lang="zh-CN" altLang="en-US" smtClean="0"/>
          </a:p>
        </p:txBody>
      </p:sp>
      <p:sp>
        <p:nvSpPr>
          <p:cNvPr id="3" name="矩形 2"/>
          <p:cNvSpPr/>
          <p:nvPr/>
        </p:nvSpPr>
        <p:spPr>
          <a:xfrm>
            <a:off x="539552" y="1916832"/>
            <a:ext cx="76709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对于由多边形面组成的物体，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与多边形面重合的分割平面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，利用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平面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方程来区分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多边形顶点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。随着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将每个多边形面作为分割平面，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可生成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一棵树，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与分割平面相交的每个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多边形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将被分割为两部分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。一旦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BSP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完毕，即可选择树上的面并由后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往前显示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，即前面物体覆盖后面的物体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023E6D-3554-46E3-A436-D4CD40E7814E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Why eliminating invisible objects?</a:t>
            </a:r>
            <a:endParaRPr lang="zh-CN" altLang="en-US" smtClean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81150"/>
            <a:ext cx="8696325" cy="4800600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Visible</a:t>
            </a:r>
            <a:r>
              <a:rPr lang="en-US" altLang="zh-CN" smtClean="0"/>
              <a:t> and </a:t>
            </a:r>
            <a:r>
              <a:rPr lang="en-US" altLang="zh-CN" b="1" smtClean="0"/>
              <a:t>invisible</a:t>
            </a:r>
            <a:r>
              <a:rPr lang="en-US" altLang="zh-CN" smtClean="0"/>
              <a:t> portions of objects </a:t>
            </a:r>
          </a:p>
          <a:p>
            <a:pPr eaLnBrk="1" hangingPunct="1"/>
            <a:r>
              <a:rPr lang="en-US" altLang="zh-CN" smtClean="0"/>
              <a:t>Enhance reality </a:t>
            </a:r>
            <a:r>
              <a:rPr lang="en-US" altLang="zh-CN" sz="2800" smtClean="0"/>
              <a:t>(</a:t>
            </a:r>
            <a:r>
              <a:rPr lang="zh-CN" altLang="en-US" sz="2800" smtClean="0"/>
              <a:t>增加图形真实感有如下策略</a:t>
            </a:r>
            <a:r>
              <a:rPr lang="en-US" altLang="zh-CN" sz="2800" smtClean="0"/>
              <a:t>)</a:t>
            </a:r>
            <a:endParaRPr lang="zh-CN" altLang="en-US" sz="2800" smtClean="0"/>
          </a:p>
          <a:p>
            <a:pPr lvl="1" eaLnBrk="1" hangingPunct="1"/>
            <a:r>
              <a:rPr lang="en-US" altLang="zh-CN" smtClean="0"/>
              <a:t>Projection</a:t>
            </a:r>
            <a:r>
              <a:rPr lang="zh-CN" altLang="en-US" smtClean="0"/>
              <a:t>：</a:t>
            </a:r>
            <a:r>
              <a:rPr lang="en-US" altLang="zh-CN" smtClean="0"/>
              <a:t>3D space</a:t>
            </a:r>
            <a:r>
              <a:rPr lang="zh-CN" altLang="en-US" smtClean="0">
                <a:sym typeface="Symbol" panose="05050102010706020507" pitchFamily="18" charset="2"/>
              </a:rPr>
              <a:t></a:t>
            </a:r>
            <a:r>
              <a:rPr lang="en-US" altLang="zh-CN" smtClean="0">
                <a:sym typeface="Symbol" panose="05050102010706020507" pitchFamily="18" charset="2"/>
              </a:rPr>
              <a:t>2D space </a:t>
            </a:r>
            <a:r>
              <a:rPr lang="zh-CN" altLang="en-US" smtClean="0">
                <a:sym typeface="Symbol" panose="05050102010706020507" pitchFamily="18" charset="2"/>
              </a:rPr>
              <a:t>（透视投影）</a:t>
            </a:r>
            <a:endParaRPr lang="zh-CN" altLang="en-US" smtClean="0"/>
          </a:p>
          <a:p>
            <a:pPr lvl="1" eaLnBrk="1" hangingPunct="1"/>
            <a:r>
              <a:rPr lang="en-US" altLang="zh-CN" smtClean="0"/>
              <a:t>2D space</a:t>
            </a:r>
            <a:r>
              <a:rPr lang="zh-CN" altLang="en-US" smtClean="0"/>
              <a:t>：</a:t>
            </a:r>
            <a:r>
              <a:rPr lang="en-US" altLang="zh-CN" smtClean="0"/>
              <a:t>sorting according to depth may add 3D cueing </a:t>
            </a:r>
            <a:r>
              <a:rPr lang="zh-CN" altLang="en-US" smtClean="0"/>
              <a:t>（按深度排序增加</a:t>
            </a:r>
            <a:r>
              <a:rPr lang="en-US" altLang="zh-CN" smtClean="0"/>
              <a:t>3D</a:t>
            </a:r>
            <a:r>
              <a:rPr lang="zh-CN" altLang="en-US" smtClean="0"/>
              <a:t>线索）</a:t>
            </a:r>
            <a:endParaRPr lang="en-US" altLang="zh-CN" smtClean="0"/>
          </a:p>
          <a:p>
            <a:pPr lvl="1" eaLnBrk="1" hangingPunct="1"/>
            <a:r>
              <a:rPr lang="en-US" altLang="zh-CN" smtClean="0"/>
              <a:t>Photorealistic rendering (</a:t>
            </a:r>
            <a:r>
              <a:rPr lang="zh-CN" altLang="en-US" smtClean="0"/>
              <a:t>真实感绘制</a:t>
            </a:r>
            <a:r>
              <a:rPr lang="en-US" altLang="zh-CN" smtClean="0"/>
              <a:t>)</a:t>
            </a:r>
          </a:p>
          <a:p>
            <a:pPr lvl="1" eaLnBrk="1" hangingPunct="1"/>
            <a:r>
              <a:rPr lang="en-US" altLang="zh-CN" smtClean="0"/>
              <a:t>Blurring (</a:t>
            </a:r>
            <a:r>
              <a:rPr lang="zh-CN" altLang="en-US" smtClean="0"/>
              <a:t>模糊处理</a:t>
            </a:r>
            <a:r>
              <a:rPr lang="en-US" altLang="zh-CN" smtClean="0"/>
              <a:t>) 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2B4DB6-1DC9-49E2-84AB-6A32BDB6631B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二叉空间剖分树实例</a:t>
            </a:r>
          </a:p>
        </p:txBody>
      </p:sp>
      <p:graphicFrame>
        <p:nvGraphicFramePr>
          <p:cNvPr id="48230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539750" y="1557338"/>
          <a:ext cx="3735388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8" name="位图图像" r:id="rId4" imgW="11580952" imgH="5028571" progId="Paint.Picture">
                  <p:embed/>
                </p:oleObj>
              </mc:Choice>
              <mc:Fallback>
                <p:oleObj name="位图图像" r:id="rId4" imgW="11580952" imgH="50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2846"/>
                      <a:stretch>
                        <a:fillRect/>
                      </a:stretch>
                    </p:blipFill>
                    <p:spPr bwMode="auto">
                      <a:xfrm>
                        <a:off x="539750" y="1557338"/>
                        <a:ext cx="3735388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08" name="Text Box 4"/>
          <p:cNvSpPr txBox="1">
            <a:spLocks noChangeArrowheads="1"/>
          </p:cNvSpPr>
          <p:nvPr/>
        </p:nvSpPr>
        <p:spPr bwMode="auto">
          <a:xfrm>
            <a:off x="684213" y="5013325"/>
            <a:ext cx="79216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箭头表示多边形的正侧。在图</a:t>
            </a:r>
            <a:r>
              <a:rPr lang="en-US" altLang="zh-CN" sz="2400"/>
              <a:t> (a)</a:t>
            </a:r>
            <a:r>
              <a:rPr lang="zh-CN" altLang="en-US" sz="2400"/>
              <a:t>中，首先选取</a:t>
            </a:r>
            <a:r>
              <a:rPr lang="en-US" altLang="zh-CN" sz="2400"/>
              <a:t>1</a:t>
            </a:r>
            <a:r>
              <a:rPr lang="zh-CN" altLang="en-US" sz="2400"/>
              <a:t>作为分割平面，</a:t>
            </a:r>
            <a:r>
              <a:rPr lang="en-US" altLang="zh-CN" sz="2400"/>
              <a:t>2</a:t>
            </a:r>
            <a:r>
              <a:rPr lang="zh-CN" altLang="en-US" sz="2400"/>
              <a:t>位于</a:t>
            </a:r>
            <a:r>
              <a:rPr lang="en-US" altLang="zh-CN" sz="2400"/>
              <a:t>1</a:t>
            </a:r>
            <a:r>
              <a:rPr lang="zh-CN" altLang="en-US" sz="2400"/>
              <a:t>的正侧，</a:t>
            </a:r>
            <a:r>
              <a:rPr lang="en-US" altLang="zh-CN" sz="2400"/>
              <a:t>3</a:t>
            </a:r>
            <a:r>
              <a:rPr lang="zh-CN" altLang="en-US" sz="2400"/>
              <a:t>和</a:t>
            </a:r>
            <a:r>
              <a:rPr lang="en-US" altLang="zh-CN" sz="2400"/>
              <a:t>5</a:t>
            </a:r>
            <a:r>
              <a:rPr lang="zh-CN" altLang="en-US" sz="2400"/>
              <a:t>位于</a:t>
            </a:r>
            <a:r>
              <a:rPr lang="en-US" altLang="zh-CN" sz="2400"/>
              <a:t>1</a:t>
            </a:r>
            <a:r>
              <a:rPr lang="zh-CN" altLang="en-US" sz="2400"/>
              <a:t>的负侧。</a:t>
            </a:r>
            <a:r>
              <a:rPr lang="en-US" altLang="zh-CN" sz="2400"/>
              <a:t>4</a:t>
            </a:r>
            <a:r>
              <a:rPr lang="zh-CN" altLang="en-US" sz="2400"/>
              <a:t>被</a:t>
            </a:r>
            <a:r>
              <a:rPr lang="en-US" altLang="zh-CN" sz="2400"/>
              <a:t>1</a:t>
            </a:r>
            <a:r>
              <a:rPr lang="zh-CN" altLang="en-US" sz="2400"/>
              <a:t>分割为</a:t>
            </a:r>
            <a:r>
              <a:rPr lang="en-US" altLang="zh-CN" sz="2400"/>
              <a:t>4a</a:t>
            </a:r>
            <a:r>
              <a:rPr lang="zh-CN" altLang="en-US" sz="2400"/>
              <a:t>和</a:t>
            </a:r>
            <a:r>
              <a:rPr lang="en-US" altLang="zh-CN" sz="2400"/>
              <a:t>4b</a:t>
            </a:r>
            <a:r>
              <a:rPr lang="zh-CN" altLang="en-US" sz="2400"/>
              <a:t>。其中，</a:t>
            </a:r>
            <a:r>
              <a:rPr lang="en-US" altLang="zh-CN" sz="2400"/>
              <a:t>4a</a:t>
            </a:r>
            <a:r>
              <a:rPr lang="zh-CN" altLang="en-US" sz="2400"/>
              <a:t>位于</a:t>
            </a:r>
            <a:r>
              <a:rPr lang="en-US" altLang="zh-CN" sz="2400"/>
              <a:t>1</a:t>
            </a:r>
            <a:r>
              <a:rPr lang="zh-CN" altLang="en-US" sz="2400"/>
              <a:t>的正侧，</a:t>
            </a:r>
            <a:r>
              <a:rPr lang="en-US" altLang="zh-CN" sz="2400"/>
              <a:t>4b</a:t>
            </a:r>
            <a:r>
              <a:rPr lang="zh-CN" altLang="en-US" sz="2400"/>
              <a:t>位于</a:t>
            </a:r>
            <a:r>
              <a:rPr lang="en-US" altLang="zh-CN" sz="2400"/>
              <a:t>1</a:t>
            </a:r>
            <a:r>
              <a:rPr lang="zh-CN" altLang="en-US" sz="2400"/>
              <a:t>的负侧。</a:t>
            </a:r>
          </a:p>
        </p:txBody>
      </p:sp>
      <p:pic>
        <p:nvPicPr>
          <p:cNvPr id="48230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6"/>
          <a:stretch>
            <a:fillRect/>
          </a:stretch>
        </p:blipFill>
        <p:spPr bwMode="auto">
          <a:xfrm>
            <a:off x="4356100" y="1557338"/>
            <a:ext cx="3736975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6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A1EF0A-A6D6-4C8B-B0F4-49B2BC2AE285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二叉空间剖分树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给定场景的</a:t>
            </a:r>
            <a:r>
              <a:rPr lang="en-US" altLang="zh-CN" smtClean="0"/>
              <a:t>BSP</a:t>
            </a:r>
            <a:r>
              <a:rPr lang="zh-CN" altLang="en-US" smtClean="0"/>
              <a:t>树不是唯一的 </a:t>
            </a:r>
          </a:p>
          <a:p>
            <a:pPr eaLnBrk="1" hangingPunct="1"/>
            <a:r>
              <a:rPr lang="zh-CN" altLang="en-US" smtClean="0"/>
              <a:t>“最佳”的</a:t>
            </a:r>
            <a:r>
              <a:rPr lang="en-US" altLang="zh-CN" smtClean="0"/>
              <a:t>BSP</a:t>
            </a:r>
            <a:r>
              <a:rPr lang="zh-CN" altLang="en-US" smtClean="0"/>
              <a:t>树的两个标准</a:t>
            </a:r>
          </a:p>
          <a:p>
            <a:pPr lvl="1" eaLnBrk="1" hangingPunct="1"/>
            <a:r>
              <a:rPr lang="zh-CN" altLang="en-US" smtClean="0"/>
              <a:t>使</a:t>
            </a:r>
            <a:r>
              <a:rPr lang="en-US" altLang="zh-CN" smtClean="0"/>
              <a:t>BSP</a:t>
            </a:r>
            <a:r>
              <a:rPr lang="zh-CN" altLang="en-US" smtClean="0"/>
              <a:t>树尽可能平衡</a:t>
            </a:r>
          </a:p>
          <a:p>
            <a:pPr lvl="1" eaLnBrk="1" hangingPunct="1"/>
            <a:r>
              <a:rPr lang="zh-CN" altLang="en-US" smtClean="0"/>
              <a:t>尽可能减少多边形的剖分 </a:t>
            </a:r>
          </a:p>
          <a:p>
            <a:pPr eaLnBrk="1" hangingPunct="1"/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6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86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86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86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95FBA3-03D7-4B70-96E8-65BC53162E65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二叉空间剖分树另一种实例</a:t>
            </a:r>
          </a:p>
        </p:txBody>
      </p:sp>
      <p:pic>
        <p:nvPicPr>
          <p:cNvPr id="4884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9"/>
          <a:stretch>
            <a:fillRect/>
          </a:stretch>
        </p:blipFill>
        <p:spPr bwMode="auto">
          <a:xfrm>
            <a:off x="1258888" y="1412875"/>
            <a:ext cx="611822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84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58888" y="3810000"/>
          <a:ext cx="6118225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2" name="位图图像" r:id="rId5" imgW="11180952" imgH="4761905" progId="Paint.Picture">
                  <p:embed/>
                </p:oleObj>
              </mc:Choice>
              <mc:Fallback>
                <p:oleObj name="位图图像" r:id="rId5" imgW="11180952" imgH="476190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828"/>
                      <a:stretch>
                        <a:fillRect/>
                      </a:stretch>
                    </p:blipFill>
                    <p:spPr bwMode="auto">
                      <a:xfrm>
                        <a:off x="1258888" y="3810000"/>
                        <a:ext cx="6118225" cy="234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460848-12C7-49CD-9A7A-AFC2C9A85B25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二叉空间剖分树描述性算法</a:t>
            </a:r>
          </a:p>
        </p:txBody>
      </p:sp>
      <p:sp>
        <p:nvSpPr>
          <p:cNvPr id="135172" name="Rectangle 3"/>
          <p:cNvSpPr>
            <a:spLocks noChangeArrowheads="1"/>
          </p:cNvSpPr>
          <p:nvPr/>
        </p:nvSpPr>
        <p:spPr bwMode="auto">
          <a:xfrm>
            <a:off x="395288" y="1412875"/>
            <a:ext cx="8569325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BSP_Tree BSP_MakeTree(PolygonList)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if</a:t>
            </a:r>
            <a:r>
              <a:rPr lang="en-US" altLang="zh-CN" sz="1800">
                <a:ea typeface="宋体" panose="02010600030101010101" pitchFamily="2" charset="-122"/>
              </a:rPr>
              <a:t> </a:t>
            </a:r>
            <a:r>
              <a:rPr lang="en-US" altLang="zh-CN" sz="1800" i="1">
                <a:ea typeface="宋体" panose="02010600030101010101" pitchFamily="2" charset="-122"/>
              </a:rPr>
              <a:t>PolygonList</a:t>
            </a:r>
            <a:r>
              <a:rPr lang="en-US" altLang="zh-CN" sz="1800">
                <a:ea typeface="宋体" panose="02010600030101010101" pitchFamily="2" charset="-122"/>
              </a:rPr>
              <a:t> == </a:t>
            </a:r>
            <a:r>
              <a:rPr lang="en-US" altLang="zh-CN" sz="1800" b="1">
                <a:ea typeface="宋体" panose="02010600030101010101" pitchFamily="2" charset="-122"/>
              </a:rPr>
              <a:t>NULL</a:t>
            </a:r>
            <a:r>
              <a:rPr lang="en-US" altLang="zh-CN" sz="1800">
                <a:ea typeface="宋体" panose="02010600030101010101" pitchFamily="2" charset="-122"/>
              </a:rPr>
              <a:t> then  BSPTree=</a:t>
            </a:r>
            <a:r>
              <a:rPr lang="en-US" altLang="zh-CN" sz="1800" b="1">
                <a:ea typeface="宋体" panose="02010600030101010101" pitchFamily="2" charset="-122"/>
              </a:rPr>
              <a:t>NULL</a:t>
            </a:r>
            <a:r>
              <a:rPr lang="en-US" altLang="zh-CN" sz="1800">
                <a:ea typeface="宋体" panose="02010600030101010101" pitchFamily="2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else</a:t>
            </a:r>
            <a:r>
              <a:rPr lang="en-US" altLang="zh-CN" sz="1800">
                <a:ea typeface="宋体" panose="02010600030101010101" pitchFamily="2" charset="-122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>
                <a:ea typeface="宋体" panose="02010600030101010101" pitchFamily="2" charset="-122"/>
              </a:rPr>
              <a:t>    PartitionPolygon </a:t>
            </a:r>
            <a:r>
              <a:rPr lang="en-US" altLang="zh-CN" sz="1800">
                <a:ea typeface="宋体" panose="02010600030101010101" pitchFamily="2" charset="-122"/>
              </a:rPr>
              <a:t>= SelectAndRemove(</a:t>
            </a:r>
            <a:r>
              <a:rPr lang="en-US" altLang="zh-CN" sz="1800" i="1">
                <a:ea typeface="宋体" panose="02010600030101010101" pitchFamily="2" charset="-122"/>
              </a:rPr>
              <a:t>PolygonList</a:t>
            </a:r>
            <a:r>
              <a:rPr lang="en-US" altLang="zh-CN" sz="1800">
                <a:ea typeface="宋体" panose="02010600030101010101" pitchFamily="2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  </a:t>
            </a:r>
            <a:r>
              <a:rPr lang="en-US" altLang="zh-CN" sz="1800" i="1">
                <a:ea typeface="宋体" panose="02010600030101010101" pitchFamily="2" charset="-122"/>
              </a:rPr>
              <a:t>PositiveBranch </a:t>
            </a:r>
            <a:r>
              <a:rPr lang="en-US" altLang="zh-CN" sz="1800">
                <a:ea typeface="宋体" panose="02010600030101010101" pitchFamily="2" charset="-122"/>
              </a:rPr>
              <a:t>= </a:t>
            </a:r>
            <a:r>
              <a:rPr lang="en-US" altLang="zh-CN" sz="1800" i="1">
                <a:ea typeface="宋体" panose="02010600030101010101" pitchFamily="2" charset="-122"/>
              </a:rPr>
              <a:t>NegativeBranch </a:t>
            </a:r>
            <a:r>
              <a:rPr lang="en-US" altLang="zh-CN" sz="1800">
                <a:ea typeface="宋体" panose="02010600030101010101" pitchFamily="2" charset="-122"/>
              </a:rPr>
              <a:t>= </a:t>
            </a:r>
            <a:r>
              <a:rPr lang="en-US" altLang="zh-CN" sz="1800" b="1">
                <a:ea typeface="宋体" panose="02010600030101010101" pitchFamily="2" charset="-122"/>
              </a:rPr>
              <a:t>NULL</a:t>
            </a:r>
            <a:r>
              <a:rPr lang="en-US" altLang="zh-CN" sz="1800">
                <a:ea typeface="宋体" panose="02010600030101010101" pitchFamily="2" charset="-122"/>
              </a:rPr>
              <a:t>; </a:t>
            </a:r>
            <a:r>
              <a:rPr lang="zh-CN" altLang="en-US" sz="1800">
                <a:ea typeface="宋体" panose="02010600030101010101" pitchFamily="2" charset="-122"/>
              </a:rPr>
              <a:t>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   for</a:t>
            </a:r>
            <a:r>
              <a:rPr lang="en-US" altLang="zh-CN" sz="1800">
                <a:ea typeface="宋体" panose="02010600030101010101" pitchFamily="2" charset="-122"/>
              </a:rPr>
              <a:t> ( each polygon </a:t>
            </a:r>
            <a:r>
              <a:rPr lang="en-US" altLang="zh-CN" sz="1800" i="1">
                <a:ea typeface="宋体" panose="02010600030101010101" pitchFamily="2" charset="-122"/>
              </a:rPr>
              <a:t>P</a:t>
            </a:r>
            <a:r>
              <a:rPr lang="en-US" altLang="zh-CN" sz="1800">
                <a:ea typeface="宋体" panose="02010600030101010101" pitchFamily="2" charset="-122"/>
              </a:rPr>
              <a:t> in </a:t>
            </a:r>
            <a:r>
              <a:rPr lang="en-US" altLang="zh-CN" sz="1800" i="1">
                <a:ea typeface="宋体" panose="02010600030101010101" pitchFamily="2" charset="-122"/>
              </a:rPr>
              <a:t>PolygonList</a:t>
            </a:r>
            <a:r>
              <a:rPr lang="en-US" altLang="zh-CN" sz="1800">
                <a:ea typeface="宋体" panose="02010600030101010101" pitchFamily="2" charset="-122"/>
              </a:rPr>
              <a:t>) 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       if</a:t>
            </a:r>
            <a:r>
              <a:rPr lang="en-US" altLang="zh-CN" sz="1800">
                <a:ea typeface="宋体" panose="02010600030101010101" pitchFamily="2" charset="-122"/>
              </a:rPr>
              <a:t>( </a:t>
            </a:r>
            <a:r>
              <a:rPr lang="en-US" altLang="zh-CN" sz="1800" i="1">
                <a:ea typeface="宋体" panose="02010600030101010101" pitchFamily="2" charset="-122"/>
              </a:rPr>
              <a:t>P</a:t>
            </a:r>
            <a:r>
              <a:rPr lang="en-US" altLang="zh-CN" sz="1800">
                <a:ea typeface="宋体" panose="02010600030101010101" pitchFamily="2" charset="-122"/>
              </a:rPr>
              <a:t> in the </a:t>
            </a:r>
            <a:r>
              <a:rPr lang="en-US" altLang="zh-CN" sz="1800" b="1">
                <a:ea typeface="宋体" panose="02010600030101010101" pitchFamily="2" charset="-122"/>
              </a:rPr>
              <a:t>positive</a:t>
            </a:r>
            <a:r>
              <a:rPr lang="en-US" altLang="zh-CN" sz="1800">
                <a:ea typeface="宋体" panose="02010600030101010101" pitchFamily="2" charset="-122"/>
              </a:rPr>
              <a:t> side of </a:t>
            </a:r>
            <a:r>
              <a:rPr lang="en-US" altLang="zh-CN" sz="1800" i="1">
                <a:ea typeface="宋体" panose="02010600030101010101" pitchFamily="2" charset="-122"/>
              </a:rPr>
              <a:t>PartitionPolygon</a:t>
            </a:r>
            <a:r>
              <a:rPr lang="en-US" altLang="zh-CN" sz="1800"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AddPolygonToBSP(</a:t>
            </a:r>
            <a:r>
              <a:rPr lang="en-US" altLang="zh-CN" sz="1800" i="1">
                <a:ea typeface="宋体" panose="02010600030101010101" pitchFamily="2" charset="-122"/>
              </a:rPr>
              <a:t>P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i="1">
                <a:ea typeface="宋体" panose="02010600030101010101" pitchFamily="2" charset="-122"/>
              </a:rPr>
              <a:t>PositiveBranch</a:t>
            </a:r>
            <a:r>
              <a:rPr lang="en-US" altLang="zh-CN" sz="1800">
                <a:ea typeface="宋体" panose="02010600030101010101" pitchFamily="2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    </a:t>
            </a:r>
            <a:r>
              <a:rPr lang="en-US" altLang="zh-CN" sz="1800" b="1">
                <a:ea typeface="宋体" panose="02010600030101010101" pitchFamily="2" charset="-122"/>
              </a:rPr>
              <a:t>else if</a:t>
            </a:r>
            <a:r>
              <a:rPr lang="en-US" altLang="zh-CN" sz="1800">
                <a:ea typeface="宋体" panose="02010600030101010101" pitchFamily="2" charset="-122"/>
              </a:rPr>
              <a:t> (</a:t>
            </a:r>
            <a:r>
              <a:rPr lang="en-US" altLang="zh-CN" sz="1800" i="1">
                <a:ea typeface="宋体" panose="02010600030101010101" pitchFamily="2" charset="-122"/>
              </a:rPr>
              <a:t>P</a:t>
            </a:r>
            <a:r>
              <a:rPr lang="en-US" altLang="zh-CN" sz="1800">
                <a:ea typeface="宋体" panose="02010600030101010101" pitchFamily="2" charset="-122"/>
              </a:rPr>
              <a:t> in the </a:t>
            </a:r>
            <a:r>
              <a:rPr lang="en-US" altLang="zh-CN" sz="1800" b="1">
                <a:ea typeface="宋体" panose="02010600030101010101" pitchFamily="2" charset="-122"/>
              </a:rPr>
              <a:t>negative</a:t>
            </a:r>
            <a:r>
              <a:rPr lang="en-US" altLang="zh-CN" sz="1800">
                <a:ea typeface="宋体" panose="02010600030101010101" pitchFamily="2" charset="-122"/>
              </a:rPr>
              <a:t> side of </a:t>
            </a:r>
            <a:r>
              <a:rPr lang="en-US" altLang="zh-CN" sz="1800" i="1">
                <a:ea typeface="宋体" panose="02010600030101010101" pitchFamily="2" charset="-122"/>
              </a:rPr>
              <a:t>PartitionPolygon</a:t>
            </a:r>
            <a:r>
              <a:rPr lang="en-US" altLang="zh-CN" sz="1800">
                <a:ea typeface="宋体" panose="02010600030101010101" pitchFamily="2" charset="-122"/>
              </a:rPr>
              <a:t>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 AddPolygonToBSP(</a:t>
            </a:r>
            <a:r>
              <a:rPr lang="en-US" altLang="zh-CN" sz="1800" i="1">
                <a:ea typeface="宋体" panose="02010600030101010101" pitchFamily="2" charset="-122"/>
              </a:rPr>
              <a:t>P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i="1">
                <a:ea typeface="宋体" panose="02010600030101010101" pitchFamily="2" charset="-122"/>
              </a:rPr>
              <a:t>NegativeBranch</a:t>
            </a:r>
            <a:r>
              <a:rPr lang="en-US" altLang="zh-CN" sz="1800">
                <a:ea typeface="宋体" panose="02010600030101010101" pitchFamily="2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    </a:t>
            </a:r>
            <a:r>
              <a:rPr lang="en-US" altLang="zh-CN" sz="1800" b="1">
                <a:ea typeface="宋体" panose="02010600030101010101" pitchFamily="2" charset="-122"/>
              </a:rPr>
              <a:t>else</a:t>
            </a:r>
            <a:r>
              <a:rPr lang="en-US" altLang="zh-CN" sz="1800">
                <a:ea typeface="宋体" panose="02010600030101010101" pitchFamily="2" charset="-122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        SubdividePolygon(</a:t>
            </a:r>
            <a:r>
              <a:rPr lang="en-US" altLang="zh-CN" sz="1800" i="1">
                <a:ea typeface="宋体" panose="02010600030101010101" pitchFamily="2" charset="-122"/>
              </a:rPr>
              <a:t>P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i="1">
                <a:ea typeface="宋体" panose="02010600030101010101" pitchFamily="2" charset="-122"/>
              </a:rPr>
              <a:t>PartitionPolygon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i="1">
                <a:ea typeface="宋体" panose="02010600030101010101" pitchFamily="2" charset="-122"/>
              </a:rPr>
              <a:t>PosiP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i="1">
                <a:ea typeface="宋体" panose="02010600030101010101" pitchFamily="2" charset="-122"/>
              </a:rPr>
              <a:t>NegaP</a:t>
            </a:r>
            <a:r>
              <a:rPr lang="en-US" altLang="zh-CN" sz="1800">
                <a:ea typeface="宋体" panose="02010600030101010101" pitchFamily="2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	        AddPolygonToBSP(</a:t>
            </a:r>
            <a:r>
              <a:rPr lang="en-US" altLang="zh-CN" sz="1800" i="1">
                <a:ea typeface="宋体" panose="02010600030101010101" pitchFamily="2" charset="-122"/>
              </a:rPr>
              <a:t>PosiP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i="1">
                <a:ea typeface="宋体" panose="02010600030101010101" pitchFamily="2" charset="-122"/>
              </a:rPr>
              <a:t>PositveBranch</a:t>
            </a:r>
            <a:r>
              <a:rPr lang="en-US" altLang="zh-CN" sz="1800">
                <a:ea typeface="宋体" panose="02010600030101010101" pitchFamily="2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          	        AddPolygonToBSP(</a:t>
            </a:r>
            <a:r>
              <a:rPr lang="en-US" altLang="zh-CN" sz="1800" i="1">
                <a:ea typeface="宋体" panose="02010600030101010101" pitchFamily="2" charset="-122"/>
              </a:rPr>
              <a:t>NegaP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i="1">
                <a:ea typeface="宋体" panose="02010600030101010101" pitchFamily="2" charset="-122"/>
              </a:rPr>
              <a:t>NegativeBranch</a:t>
            </a:r>
            <a:r>
              <a:rPr lang="en-US" altLang="zh-CN" sz="1800">
                <a:ea typeface="宋体" panose="02010600030101010101" pitchFamily="2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    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 }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 CombineBSPTree(</a:t>
            </a:r>
            <a:r>
              <a:rPr lang="en-US" altLang="zh-CN" sz="1800" i="1">
                <a:ea typeface="宋体" panose="02010600030101010101" pitchFamily="2" charset="-122"/>
              </a:rPr>
              <a:t>PositiveBranch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i="1">
                <a:ea typeface="宋体" panose="02010600030101010101" pitchFamily="2" charset="-122"/>
              </a:rPr>
              <a:t>PartitionPolygon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i="1">
                <a:ea typeface="宋体" panose="02010600030101010101" pitchFamily="2" charset="-122"/>
              </a:rPr>
              <a:t>NegativeBranch</a:t>
            </a:r>
            <a:r>
              <a:rPr lang="en-US" altLang="zh-CN" sz="1800">
                <a:ea typeface="宋体" panose="02010600030101010101" pitchFamily="2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F3787C-9C05-403E-9033-1A12AD8DE91F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37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二叉空间剖分树的遍历 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2571750"/>
            <a:ext cx="7924800" cy="1071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/>
              <a:t>BSP</a:t>
            </a:r>
            <a:r>
              <a:rPr lang="zh-CN" altLang="en-US" smtClean="0"/>
              <a:t>树的从后往前遍历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1428750"/>
            <a:ext cx="79248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zh-CN" altLang="en-US" sz="3200" kern="0" dirty="0">
                <a:latin typeface="+mn-lt"/>
                <a:ea typeface="+mn-ea"/>
              </a:rPr>
              <a:t>可以从后往前</a:t>
            </a:r>
            <a:r>
              <a:rPr lang="en-US" altLang="zh-CN" sz="3200" kern="0" dirty="0">
                <a:latin typeface="+mn-lt"/>
                <a:ea typeface="+mn-ea"/>
              </a:rPr>
              <a:t>, </a:t>
            </a:r>
            <a:r>
              <a:rPr lang="zh-CN" altLang="en-US" sz="3200" kern="0" dirty="0">
                <a:solidFill>
                  <a:srgbClr val="FF0000"/>
                </a:solidFill>
                <a:latin typeface="+mn-lt"/>
                <a:ea typeface="+mn-ea"/>
              </a:rPr>
              <a:t>也可以从前往后</a:t>
            </a:r>
            <a:r>
              <a:rPr lang="en-US" altLang="zh-CN" sz="3200" kern="0" dirty="0">
                <a:solidFill>
                  <a:srgbClr val="FF0000"/>
                </a:solidFill>
                <a:latin typeface="+mn-lt"/>
                <a:ea typeface="+mn-ea"/>
              </a:rPr>
              <a:t>(</a:t>
            </a:r>
            <a:r>
              <a:rPr lang="zh-CN" altLang="en-US" sz="3200" kern="0" dirty="0">
                <a:solidFill>
                  <a:srgbClr val="FF0000"/>
                </a:solidFill>
                <a:latin typeface="+mn-lt"/>
                <a:ea typeface="+mn-ea"/>
              </a:rPr>
              <a:t>被绘制的象素不再绘制</a:t>
            </a:r>
            <a:r>
              <a:rPr lang="en-US" altLang="zh-CN" sz="3200" kern="0" dirty="0">
                <a:solidFill>
                  <a:srgbClr val="FF0000"/>
                </a:solidFill>
                <a:latin typeface="+mn-lt"/>
                <a:ea typeface="+mn-ea"/>
              </a:rPr>
              <a:t>)</a:t>
            </a:r>
            <a:endParaRPr lang="zh-CN" altLang="en-US" sz="3200" kern="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3357563"/>
            <a:ext cx="792480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800" kern="0" dirty="0">
                <a:latin typeface="+mn-lt"/>
                <a:ea typeface="+mn-ea"/>
              </a:rPr>
              <a:t>视点位于分割平面的正侧，遍历顺序：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 dirty="0">
                <a:latin typeface="+mn-lt"/>
                <a:ea typeface="+mn-ea"/>
              </a:rPr>
              <a:t>		负侧分支</a:t>
            </a:r>
            <a:r>
              <a:rPr lang="en-US" altLang="zh-CN" sz="2800" kern="0" dirty="0">
                <a:latin typeface="+mn-lt"/>
                <a:ea typeface="+mn-ea"/>
              </a:rPr>
              <a:t>→</a:t>
            </a:r>
            <a:r>
              <a:rPr lang="zh-CN" altLang="en-US" sz="2800" kern="0" dirty="0">
                <a:latin typeface="+mn-lt"/>
                <a:ea typeface="+mn-ea"/>
              </a:rPr>
              <a:t>根结点多边形</a:t>
            </a:r>
            <a:r>
              <a:rPr lang="en-US" altLang="zh-CN" sz="2800" kern="0" dirty="0">
                <a:latin typeface="+mn-lt"/>
                <a:ea typeface="+mn-ea"/>
              </a:rPr>
              <a:t>→</a:t>
            </a:r>
            <a:r>
              <a:rPr lang="zh-CN" altLang="en-US" sz="2800" kern="0" dirty="0">
                <a:latin typeface="+mn-lt"/>
                <a:ea typeface="+mn-ea"/>
              </a:rPr>
              <a:t>正侧分支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28625" y="4500563"/>
            <a:ext cx="79248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800" kern="0" dirty="0">
                <a:latin typeface="+mn-lt"/>
                <a:ea typeface="+mn-ea"/>
              </a:rPr>
              <a:t>视点位于分割平面的负侧，遍历顺序：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800" kern="0" dirty="0">
                <a:latin typeface="+mn-lt"/>
                <a:ea typeface="+mn-ea"/>
              </a:rPr>
              <a:t>		正侧分支</a:t>
            </a:r>
            <a:r>
              <a:rPr lang="en-US" altLang="zh-CN" sz="2800" kern="0" dirty="0">
                <a:latin typeface="+mn-lt"/>
                <a:ea typeface="+mn-ea"/>
              </a:rPr>
              <a:t>→</a:t>
            </a:r>
            <a:r>
              <a:rPr lang="zh-CN" altLang="en-US" sz="2800" kern="0" dirty="0">
                <a:latin typeface="+mn-lt"/>
                <a:ea typeface="+mn-ea"/>
              </a:rPr>
              <a:t>根结点多边形</a:t>
            </a:r>
            <a:r>
              <a:rPr lang="en-US" altLang="zh-CN" sz="2800" kern="0" dirty="0">
                <a:latin typeface="+mn-lt"/>
                <a:ea typeface="+mn-ea"/>
              </a:rPr>
              <a:t>→</a:t>
            </a:r>
            <a:r>
              <a:rPr lang="zh-CN" altLang="en-US" sz="2800" kern="0" dirty="0">
                <a:latin typeface="+mn-lt"/>
                <a:ea typeface="+mn-ea"/>
              </a:rPr>
              <a:t>负侧分支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build="p"/>
      <p:bldP spid="5" grpId="0"/>
      <p:bldP spid="6" grpId="0" build="p"/>
      <p:bldP spid="7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E646FBF-356B-4CB5-B2CF-98DBA771522C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39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二叉空间剖分树的遍历算法</a:t>
            </a:r>
          </a:p>
        </p:txBody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54088"/>
            <a:ext cx="79248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b="1" smtClean="0">
                <a:solidFill>
                  <a:schemeClr val="tx2"/>
                </a:solidFill>
              </a:rPr>
              <a:t>void</a:t>
            </a:r>
            <a:r>
              <a:rPr lang="en-US" altLang="ja-JP" sz="2100" smtClean="0">
                <a:solidFill>
                  <a:schemeClr val="tx2"/>
                </a:solidFill>
              </a:rPr>
              <a:t> showBSP(v: Viewer, T: BSPtree)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</a:t>
            </a:r>
            <a:r>
              <a:rPr lang="en-US" altLang="ja-JP" sz="2100" b="1" smtClean="0"/>
              <a:t>if</a:t>
            </a:r>
            <a:r>
              <a:rPr lang="en-US" altLang="ja-JP" sz="2100" smtClean="0"/>
              <a:t> (T is empty) return;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P = root of 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</a:t>
            </a:r>
            <a:r>
              <a:rPr lang="en-US" altLang="ja-JP" sz="2100" b="1" smtClean="0"/>
              <a:t>if</a:t>
            </a:r>
            <a:r>
              <a:rPr lang="en-US" altLang="ja-JP" sz="2100" smtClean="0"/>
              <a:t> (viewer is in front of P)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	showBSP(back subtree of T);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	draw 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	showBSP(front subtree of T);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} else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	showBSP(front subtree of T);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	draw P;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	showBSP(back subtree of T);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	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ja-JP" sz="2100" smtClean="0"/>
              <a:t>}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9"/>
          <a:stretch>
            <a:fillRect/>
          </a:stretch>
        </p:blipFill>
        <p:spPr bwMode="auto">
          <a:xfrm>
            <a:off x="1619250" y="4464050"/>
            <a:ext cx="611822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smtClean="0"/>
              <a:t>Henry Fuchs</a:t>
            </a:r>
            <a:endParaRPr lang="zh-CN" altLang="en-US" smtClean="0"/>
          </a:p>
        </p:txBody>
      </p:sp>
      <p:sp>
        <p:nvSpPr>
          <p:cNvPr id="141315" name="内容占位符 2"/>
          <p:cNvSpPr>
            <a:spLocks noGrp="1"/>
          </p:cNvSpPr>
          <p:nvPr>
            <p:ph idx="1"/>
          </p:nvPr>
        </p:nvSpPr>
        <p:spPr>
          <a:xfrm>
            <a:off x="49213" y="1412875"/>
            <a:ext cx="5770562" cy="4824413"/>
          </a:xfrm>
        </p:spPr>
        <p:txBody>
          <a:bodyPr/>
          <a:lstStyle/>
          <a:p>
            <a:r>
              <a:rPr lang="en-US" altLang="zh-CN" sz="1600" smtClean="0"/>
              <a:t>the Federico Gil Professor of </a:t>
            </a:r>
            <a:r>
              <a:rPr lang="en-US" altLang="zh-CN" sz="1600" smtClean="0">
                <a:hlinkClick r:id="rId3" action="ppaction://hlinkfile" tooltip="Computer Science"/>
              </a:rPr>
              <a:t>Computer Science</a:t>
            </a:r>
            <a:r>
              <a:rPr lang="en-US" altLang="zh-CN" sz="1600" smtClean="0"/>
              <a:t>, at the </a:t>
            </a:r>
            <a:r>
              <a:rPr lang="en-US" altLang="zh-CN" sz="1600" smtClean="0">
                <a:hlinkClick r:id="rId4" action="ppaction://hlinkfile" tooltip="University of North Carolina at Chapel Hill"/>
              </a:rPr>
              <a:t>University of North Carolina at Chapel Hill</a:t>
            </a:r>
            <a:r>
              <a:rPr lang="en-US" altLang="zh-CN" sz="1600" smtClean="0"/>
              <a:t>. </a:t>
            </a:r>
          </a:p>
          <a:p>
            <a:r>
              <a:rPr lang="en-US" altLang="zh-CN" sz="1600" smtClean="0"/>
              <a:t>He has been active in </a:t>
            </a:r>
            <a:r>
              <a:rPr lang="en-US" altLang="zh-CN" sz="2800" smtClean="0">
                <a:hlinkClick r:id="rId5" action="ppaction://hlinkfile" tooltip="Computer graphics"/>
              </a:rPr>
              <a:t>computer graphics</a:t>
            </a:r>
            <a:r>
              <a:rPr lang="en-US" altLang="zh-CN" sz="2800" smtClean="0"/>
              <a:t> </a:t>
            </a:r>
            <a:r>
              <a:rPr lang="en-US" altLang="zh-CN" sz="1600" smtClean="0"/>
              <a:t>since the early 1970s, with </a:t>
            </a:r>
            <a:r>
              <a:rPr lang="en-US" altLang="zh-CN" sz="1600" smtClean="0">
                <a:hlinkClick r:id="rId6" action="ppaction://hlinkfile" tooltip="Rendering"/>
              </a:rPr>
              <a:t>rendering</a:t>
            </a:r>
            <a:r>
              <a:rPr lang="en-US" altLang="zh-CN" sz="1600" smtClean="0"/>
              <a:t> </a:t>
            </a:r>
            <a:r>
              <a:rPr lang="en-US" altLang="zh-CN" sz="1600" smtClean="0">
                <a:hlinkClick r:id="rId7" action="ppaction://hlinkfile" tooltip="Algorithm"/>
              </a:rPr>
              <a:t>algorithms</a:t>
            </a:r>
            <a:r>
              <a:rPr lang="en-US" altLang="zh-CN" sz="1600" smtClean="0"/>
              <a:t> </a:t>
            </a:r>
            <a:r>
              <a:rPr lang="en-US" altLang="zh-CN" sz="4000" smtClean="0"/>
              <a:t>(BSP Trees</a:t>
            </a:r>
            <a:r>
              <a:rPr lang="en-US" altLang="zh-CN" sz="1600" smtClean="0"/>
              <a:t>), hardware (Pixel-Planes and PixelFlow), virtual environments, tele-immersion systems and medical applications. </a:t>
            </a:r>
          </a:p>
          <a:p>
            <a:r>
              <a:rPr lang="en-US" altLang="zh-CN" sz="1600" smtClean="0"/>
              <a:t>He received a Ph.D. in 1975 from the </a:t>
            </a:r>
            <a:r>
              <a:rPr lang="en-US" altLang="zh-CN" sz="2000" smtClean="0">
                <a:hlinkClick r:id="rId8" action="ppaction://hlinkfile" tooltip="University of Utah"/>
              </a:rPr>
              <a:t>University of Utah</a:t>
            </a:r>
            <a:r>
              <a:rPr lang="en-US" altLang="zh-CN" sz="2000" smtClean="0"/>
              <a:t>. </a:t>
            </a:r>
          </a:p>
          <a:p>
            <a:r>
              <a:rPr lang="en-US" altLang="zh-CN" sz="1600" smtClean="0"/>
              <a:t>He is a member of the </a:t>
            </a:r>
            <a:r>
              <a:rPr lang="en-US" altLang="zh-CN" sz="1600" smtClean="0">
                <a:hlinkClick r:id="rId9" action="ppaction://hlinkfile" tooltip="National Academy of Engineering"/>
              </a:rPr>
              <a:t>National Academy of Engineering</a:t>
            </a:r>
            <a:r>
              <a:rPr lang="en-US" altLang="zh-CN" sz="1600" smtClean="0"/>
              <a:t>, a </a:t>
            </a:r>
            <a:r>
              <a:rPr lang="en-US" altLang="zh-CN" sz="1600" smtClean="0">
                <a:hlinkClick r:id="rId10" action="ppaction://hlinkfile" tooltip="Fellow"/>
              </a:rPr>
              <a:t>fellow</a:t>
            </a:r>
            <a:r>
              <a:rPr lang="en-US" altLang="zh-CN" sz="1600" smtClean="0"/>
              <a:t> of the </a:t>
            </a:r>
            <a:r>
              <a:rPr lang="en-US" altLang="zh-CN" sz="1600" smtClean="0">
                <a:hlinkClick r:id="rId11" action="ppaction://hlinkfile" tooltip="American Academy of Arts and Sciences"/>
              </a:rPr>
              <a:t>American Academy of Arts and Sciences</a:t>
            </a:r>
            <a:r>
              <a:rPr lang="en-US" altLang="zh-CN" sz="1600" smtClean="0"/>
              <a:t>, </a:t>
            </a:r>
          </a:p>
          <a:p>
            <a:r>
              <a:rPr lang="en-US" altLang="zh-CN" sz="1600" smtClean="0"/>
              <a:t>the recipient of the </a:t>
            </a:r>
            <a:r>
              <a:rPr lang="en-US" altLang="zh-CN" sz="2000" smtClean="0"/>
              <a:t>1992 </a:t>
            </a:r>
            <a:r>
              <a:rPr lang="en-US" altLang="zh-CN" sz="2000" smtClean="0">
                <a:hlinkClick r:id="rId12" action="ppaction://hlinkfile" tooltip="Association for Computing Machinery"/>
              </a:rPr>
              <a:t>ACM</a:t>
            </a:r>
            <a:r>
              <a:rPr lang="en-US" altLang="zh-CN" sz="2000" smtClean="0"/>
              <a:t> </a:t>
            </a:r>
            <a:r>
              <a:rPr lang="en-US" altLang="zh-CN" sz="2000" smtClean="0">
                <a:hlinkClick r:id="rId13" action="ppaction://hlinkfile" tooltip="SIGGRAPH"/>
              </a:rPr>
              <a:t>SIGGRAPH</a:t>
            </a:r>
            <a:r>
              <a:rPr lang="en-US" altLang="zh-CN" sz="2000" smtClean="0"/>
              <a:t> Achievement Award</a:t>
            </a:r>
            <a:r>
              <a:rPr lang="en-US" altLang="zh-CN" sz="1600" smtClean="0"/>
              <a:t>, and the 1992 Academic Award of the </a:t>
            </a:r>
            <a:r>
              <a:rPr lang="en-US" altLang="zh-CN" sz="1600" smtClean="0">
                <a:hlinkClick r:id="rId14" action="ppaction://hlinkfile" tooltip="National Computer Graphics Association (page does not exist)"/>
              </a:rPr>
              <a:t>National Computer Graphics Association</a:t>
            </a:r>
            <a:r>
              <a:rPr lang="en-US" altLang="zh-CN" sz="1600" smtClean="0"/>
              <a:t>.</a:t>
            </a:r>
            <a:endParaRPr lang="zh-CN" altLang="en-US" sz="1600" smtClean="0"/>
          </a:p>
        </p:txBody>
      </p:sp>
      <p:sp>
        <p:nvSpPr>
          <p:cNvPr id="14131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D5BC99-B05E-4D7D-B749-95C480495126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1317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8" y="1412875"/>
            <a:ext cx="332422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E93AF9-3E96-4C12-BA5E-DFB3FAAD5F62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765175"/>
            <a:ext cx="468947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3789363"/>
            <a:ext cx="4689475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25" y="765175"/>
            <a:ext cx="3379788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3" y="3284538"/>
            <a:ext cx="3409950" cy="277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EFCDC6-4030-44CA-ADFC-624D76725578}" type="slidenum">
              <a:rPr lang="zh-CN" altLang="en-US" sz="1200">
                <a:latin typeface="Arial Black" panose="020B0A04020102020204" pitchFamily="34" charset="0"/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200"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Terminologies(2)</a:t>
            </a:r>
            <a:endParaRPr lang="zh-CN" altLang="en-US" smtClean="0"/>
          </a:p>
        </p:txBody>
      </p:sp>
      <p:graphicFrame>
        <p:nvGraphicFramePr>
          <p:cNvPr id="819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611188" y="3054350"/>
          <a:ext cx="7772400" cy="223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位图图像" r:id="rId4" imgW="11333333" imgH="4877481" progId="Paint.Picture">
                  <p:embed/>
                </p:oleObj>
              </mc:Choice>
              <mc:Fallback>
                <p:oleObj name="位图图像" r:id="rId4" imgW="11333333" imgH="4877481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691" b="29523"/>
                      <a:stretch>
                        <a:fillRect/>
                      </a:stretch>
                    </p:blipFill>
                    <p:spPr bwMode="auto">
                      <a:xfrm>
                        <a:off x="611188" y="3054350"/>
                        <a:ext cx="7772400" cy="223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1403350" y="6561138"/>
            <a:ext cx="64817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714375" y="5500688"/>
            <a:ext cx="7627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(a)  Cube wireframe</a:t>
            </a:r>
            <a:r>
              <a:rPr lang="zh-CN" altLang="en-US" sz="2000"/>
              <a:t>；</a:t>
            </a:r>
            <a:r>
              <a:rPr lang="en-US" altLang="zh-CN" sz="2000"/>
              <a:t>(b) B is the nearest</a:t>
            </a:r>
            <a:r>
              <a:rPr lang="zh-CN" altLang="en-US" sz="2000"/>
              <a:t>；</a:t>
            </a:r>
            <a:r>
              <a:rPr lang="en-US" altLang="zh-CN" sz="2000"/>
              <a:t>(c) C the neartest</a:t>
            </a:r>
            <a:endParaRPr lang="zh-CN" altLang="en-US" sz="2000"/>
          </a:p>
        </p:txBody>
      </p:sp>
      <p:sp>
        <p:nvSpPr>
          <p:cNvPr id="8203" name="Oval 11"/>
          <p:cNvSpPr>
            <a:spLocks noChangeAspect="1" noChangeArrowheads="1"/>
          </p:cNvSpPr>
          <p:nvPr/>
        </p:nvSpPr>
        <p:spPr bwMode="auto">
          <a:xfrm>
            <a:off x="1649413" y="3689350"/>
            <a:ext cx="144462" cy="144463"/>
          </a:xfrm>
          <a:prstGeom prst="ellipse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1619250" y="3392488"/>
            <a:ext cx="36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FF3300"/>
                </a:solidFill>
              </a:rPr>
              <a:t>B</a:t>
            </a:r>
          </a:p>
        </p:txBody>
      </p:sp>
      <p:sp>
        <p:nvSpPr>
          <p:cNvPr id="8205" name="Oval 13"/>
          <p:cNvSpPr>
            <a:spLocks noChangeAspect="1" noChangeArrowheads="1"/>
          </p:cNvSpPr>
          <p:nvPr/>
        </p:nvSpPr>
        <p:spPr bwMode="auto">
          <a:xfrm>
            <a:off x="1979613" y="4251325"/>
            <a:ext cx="144462" cy="144463"/>
          </a:xfrm>
          <a:prstGeom prst="ellipse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2051050" y="4076700"/>
            <a:ext cx="36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3333FF"/>
                </a:solidFill>
              </a:rPr>
              <a:t>C</a:t>
            </a:r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3276600" y="2859088"/>
            <a:ext cx="2447925" cy="2519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8208" name="Rectangle 16"/>
          <p:cNvSpPr>
            <a:spLocks noChangeArrowheads="1"/>
          </p:cNvSpPr>
          <p:nvPr/>
        </p:nvSpPr>
        <p:spPr bwMode="auto">
          <a:xfrm>
            <a:off x="5867400" y="2786063"/>
            <a:ext cx="2592388" cy="2592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8214" name="Picture 2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4" t="3691" b="29523"/>
          <a:stretch>
            <a:fillRect/>
          </a:stretch>
        </p:blipFill>
        <p:spPr bwMode="auto">
          <a:xfrm>
            <a:off x="3079750" y="3055938"/>
            <a:ext cx="5303838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09600" y="1600200"/>
            <a:ext cx="79248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 sz="3200" b="1" kern="0" dirty="0">
                <a:latin typeface="+mn-lt"/>
                <a:ea typeface="+mn-ea"/>
              </a:rPr>
              <a:t>Hidden surface removal (HSR) may reduce ambiguity (</a:t>
            </a:r>
            <a:r>
              <a:rPr lang="zh-CN" altLang="en-US" sz="3200" b="1" kern="0" dirty="0">
                <a:latin typeface="+mn-lt"/>
                <a:ea typeface="+mn-ea"/>
              </a:rPr>
              <a:t>消隐会减少歧义</a:t>
            </a:r>
            <a:r>
              <a:rPr lang="en-US" altLang="zh-CN" sz="3200" b="1" kern="0" dirty="0">
                <a:latin typeface="+mn-lt"/>
                <a:ea typeface="+mn-ea"/>
              </a:rPr>
              <a:t>)</a:t>
            </a:r>
            <a:endParaRPr lang="zh-CN" altLang="en-US" sz="2800" kern="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/>
      <p:bldP spid="8203" grpId="0" animBg="1"/>
      <p:bldP spid="8204" grpId="0"/>
      <p:bldP spid="8205" grpId="0" animBg="1"/>
      <p:bldP spid="8206" grpId="0"/>
      <p:bldP spid="8207" grpId="0" animBg="1"/>
      <p:bldP spid="8208" grpId="0" animBg="1"/>
    </p:bldLst>
  </p:timing>
</p:sld>
</file>

<file path=ppt/theme/theme1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Radial</Template>
  <TotalTime>3558</TotalTime>
  <Words>4001</Words>
  <Application>Microsoft Office PowerPoint</Application>
  <PresentationFormat>全屏显示(4:3)</PresentationFormat>
  <Paragraphs>563</Paragraphs>
  <Slides>76</Slides>
  <Notes>61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76</vt:i4>
      </vt:variant>
    </vt:vector>
  </HeadingPairs>
  <TitlesOfParts>
    <vt:vector size="95" baseType="lpstr">
      <vt:lpstr>cmmi10</vt:lpstr>
      <vt:lpstr>cmr10</vt:lpstr>
      <vt:lpstr>cmsy10</vt:lpstr>
      <vt:lpstr>Monotype Sorts</vt:lpstr>
      <vt:lpstr>ＭＳ Ｐゴシック</vt:lpstr>
      <vt:lpstr>黑体</vt:lpstr>
      <vt:lpstr>宋体</vt:lpstr>
      <vt:lpstr>Arial</vt:lpstr>
      <vt:lpstr>Arial Black</vt:lpstr>
      <vt:lpstr>Comic Sans MS</vt:lpstr>
      <vt:lpstr>Symbol</vt:lpstr>
      <vt:lpstr>Tahoma</vt:lpstr>
      <vt:lpstr>Times New Roman</vt:lpstr>
      <vt:lpstr>Verdana</vt:lpstr>
      <vt:lpstr>Wingdings</vt:lpstr>
      <vt:lpstr>Radial</vt:lpstr>
      <vt:lpstr>位图图像</vt:lpstr>
      <vt:lpstr>BMP 图像</vt:lpstr>
      <vt:lpstr>Equation</vt:lpstr>
      <vt:lpstr>Hidden Surface Removal  (隐藏面消除) (第8部分)</vt:lpstr>
      <vt:lpstr>No Lines Removed</vt:lpstr>
      <vt:lpstr>Hidden Lines Removed</vt:lpstr>
      <vt:lpstr>Hidden Surfaces Removed</vt:lpstr>
      <vt:lpstr>Agenda</vt:lpstr>
      <vt:lpstr>Viewing pipeline (Recall)</vt:lpstr>
      <vt:lpstr>Why eliminating invisible objects?</vt:lpstr>
      <vt:lpstr>PowerPoint 演示文稿</vt:lpstr>
      <vt:lpstr>Terminologies(2)</vt:lpstr>
      <vt:lpstr>Removal: efficiency &amp; rendering quality (消隐：绘制质量与效率)</vt:lpstr>
      <vt:lpstr>HSR:sorting &amp; coherence (排序与连惯性)</vt:lpstr>
      <vt:lpstr>Classification－按输出形式分类</vt:lpstr>
      <vt:lpstr>Classification: 按消隐空间分类</vt:lpstr>
      <vt:lpstr>Framework of HSR in image space</vt:lpstr>
      <vt:lpstr>Features (图象空间算法特点)</vt:lpstr>
      <vt:lpstr>Framework of HSR in object space</vt:lpstr>
      <vt:lpstr>Features (对象空间算法特点)</vt:lpstr>
      <vt:lpstr>Assumptions</vt:lpstr>
      <vt:lpstr>Piecing or occluding each other</vt:lpstr>
      <vt:lpstr>Agenda</vt:lpstr>
      <vt:lpstr>2D example</vt:lpstr>
      <vt:lpstr>Z-buffer algorithm </vt:lpstr>
      <vt:lpstr>Z-buffer: A Secondary Buffer</vt:lpstr>
      <vt:lpstr>Outline of z-buffer</vt:lpstr>
      <vt:lpstr>Pseudo code</vt:lpstr>
      <vt:lpstr>Z-Buffer：如何计算z值？</vt:lpstr>
      <vt:lpstr>PowerPoint 演示文稿</vt:lpstr>
      <vt:lpstr>PowerPoint 演示文稿</vt:lpstr>
      <vt:lpstr>PowerPoint 演示文稿</vt:lpstr>
      <vt:lpstr>PowerPoint 演示文稿</vt:lpstr>
      <vt:lpstr>Enabling z-buffer in OpenGL(消隐设置)</vt:lpstr>
      <vt:lpstr>Perspective Projection?</vt:lpstr>
      <vt:lpstr>Transform a prismoid (棱台)                to a cuboid (长方体)</vt:lpstr>
      <vt:lpstr>Other applications of z-buffer</vt:lpstr>
      <vt:lpstr> </vt:lpstr>
      <vt:lpstr>Other applications</vt:lpstr>
      <vt:lpstr>Pros and cons (优缺点)</vt:lpstr>
      <vt:lpstr>Pros and cons</vt:lpstr>
      <vt:lpstr>Agenda</vt:lpstr>
      <vt:lpstr>Back face culling (后向面剔除)</vt:lpstr>
      <vt:lpstr>Polygon Normals</vt:lpstr>
      <vt:lpstr>Limitations</vt:lpstr>
      <vt:lpstr>Limitations </vt:lpstr>
      <vt:lpstr>Agenda</vt:lpstr>
      <vt:lpstr>List priority algorithms</vt:lpstr>
      <vt:lpstr>Painter’s Algorithm (1)</vt:lpstr>
      <vt:lpstr>Depth sorting for 2.5D objects</vt:lpstr>
      <vt:lpstr>Painter’s Algorithm (2)</vt:lpstr>
      <vt:lpstr>Painter’s Algorithm (3)</vt:lpstr>
      <vt:lpstr>Painter’s Algorithm (4)</vt:lpstr>
      <vt:lpstr>Painter’s Algorithm (5)</vt:lpstr>
      <vt:lpstr>Painter’s Algorithm (6)</vt:lpstr>
      <vt:lpstr>Painter’s Algorithm (7)</vt:lpstr>
      <vt:lpstr>Painter’s Algorithm (8)</vt:lpstr>
      <vt:lpstr>Painter’s Algorithm (9)</vt:lpstr>
      <vt:lpstr>Painter’s Algorithm (10)</vt:lpstr>
      <vt:lpstr>Painter’s Algorithm (11)</vt:lpstr>
      <vt:lpstr>Painter’s Algorithm (12)</vt:lpstr>
      <vt:lpstr>Painter’s Algorithm (13)</vt:lpstr>
      <vt:lpstr>Painter’s Algorithm (14)</vt:lpstr>
      <vt:lpstr>Painter’s Algorithm (15)</vt:lpstr>
      <vt:lpstr>内容</vt:lpstr>
      <vt:lpstr>二叉空间剖分树(Binary Space Partitioning)</vt:lpstr>
      <vt:lpstr>二叉空间剖分树(Binary Space Partitioning)</vt:lpstr>
      <vt:lpstr>二叉空间剖分树(Binary Space Partitioning)</vt:lpstr>
      <vt:lpstr>二叉空间剖分树(Binary Space Partitioning)</vt:lpstr>
      <vt:lpstr>二叉空间剖分树</vt:lpstr>
      <vt:lpstr>二叉空间剖分树</vt:lpstr>
      <vt:lpstr>二叉空间剖分树</vt:lpstr>
      <vt:lpstr>二叉空间剖分树实例</vt:lpstr>
      <vt:lpstr>二叉空间剖分树</vt:lpstr>
      <vt:lpstr>二叉空间剖分树另一种实例</vt:lpstr>
      <vt:lpstr>二叉空间剖分树描述性算法</vt:lpstr>
      <vt:lpstr>二叉空间剖分树的遍历 </vt:lpstr>
      <vt:lpstr>二叉空间剖分树的遍历算法</vt:lpstr>
      <vt:lpstr>Henry Fuchs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linjie</dc:creator>
  <cp:lastModifiedBy>Administrator</cp:lastModifiedBy>
  <cp:revision>297</cp:revision>
  <cp:lastPrinted>2008-10-07T03:06:00Z</cp:lastPrinted>
  <dcterms:created xsi:type="dcterms:W3CDTF">1601-01-01T00:00:00Z</dcterms:created>
  <dcterms:modified xsi:type="dcterms:W3CDTF">2018-10-12T06:22:17Z</dcterms:modified>
</cp:coreProperties>
</file>